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49"/>
  </p:notesMasterIdLst>
  <p:sldIdLst>
    <p:sldId id="324" r:id="rId2"/>
    <p:sldId id="323" r:id="rId3"/>
    <p:sldId id="258" r:id="rId4"/>
    <p:sldId id="314" r:id="rId5"/>
    <p:sldId id="260" r:id="rId6"/>
    <p:sldId id="261" r:id="rId7"/>
    <p:sldId id="262" r:id="rId8"/>
    <p:sldId id="263" r:id="rId9"/>
    <p:sldId id="298" r:id="rId10"/>
    <p:sldId id="265" r:id="rId11"/>
    <p:sldId id="294" r:id="rId12"/>
    <p:sldId id="295" r:id="rId13"/>
    <p:sldId id="296" r:id="rId14"/>
    <p:sldId id="292" r:id="rId15"/>
    <p:sldId id="297" r:id="rId16"/>
    <p:sldId id="267" r:id="rId17"/>
    <p:sldId id="268" r:id="rId18"/>
    <p:sldId id="269" r:id="rId19"/>
    <p:sldId id="270" r:id="rId20"/>
    <p:sldId id="315" r:id="rId21"/>
    <p:sldId id="271" r:id="rId22"/>
    <p:sldId id="264" r:id="rId23"/>
    <p:sldId id="272" r:id="rId24"/>
    <p:sldId id="273" r:id="rId25"/>
    <p:sldId id="307" r:id="rId26"/>
    <p:sldId id="299" r:id="rId27"/>
    <p:sldId id="309" r:id="rId28"/>
    <p:sldId id="310" r:id="rId29"/>
    <p:sldId id="311" r:id="rId30"/>
    <p:sldId id="313" r:id="rId31"/>
    <p:sldId id="308" r:id="rId32"/>
    <p:sldId id="312" r:id="rId33"/>
    <p:sldId id="303" r:id="rId34"/>
    <p:sldId id="300" r:id="rId35"/>
    <p:sldId id="304" r:id="rId36"/>
    <p:sldId id="306" r:id="rId37"/>
    <p:sldId id="305" r:id="rId38"/>
    <p:sldId id="302" r:id="rId39"/>
    <p:sldId id="316" r:id="rId40"/>
    <p:sldId id="317" r:id="rId41"/>
    <p:sldId id="318" r:id="rId42"/>
    <p:sldId id="319" r:id="rId43"/>
    <p:sldId id="326" r:id="rId44"/>
    <p:sldId id="276" r:id="rId45"/>
    <p:sldId id="322" r:id="rId46"/>
    <p:sldId id="325" r:id="rId47"/>
    <p:sldId id="321" r:id="rId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CC99FF"/>
    <a:srgbClr val="FF33CC"/>
    <a:srgbClr val="FF0066"/>
    <a:srgbClr val="FFFF66"/>
    <a:srgbClr val="FF9900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9" autoAdjust="0"/>
    <p:restoredTop sz="94664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 какой  целью  вы  используете  жевательную  резинку?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получить  удовольствие </c:v>
                </c:pt>
                <c:pt idx="1">
                  <c:v>нравиться  вкус</c:v>
                </c:pt>
                <c:pt idx="2">
                  <c:v>удалить  остатки  пищи</c:v>
                </c:pt>
                <c:pt idx="3">
                  <c:v>освежает  дыхание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0.2</c:v>
                </c:pt>
                <c:pt idx="3">
                  <c:v>0.60000000000000064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777C84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ru-RU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Негативные последствия   жевательной  резинки?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Запломбированные  зубы</c:v>
                </c:pt>
                <c:pt idx="1">
                  <c:v>Заболевание  желудочно-кишечного  тракта</c:v>
                </c:pt>
                <c:pt idx="2">
                  <c:v>Заболевание  кариесом</c:v>
                </c:pt>
                <c:pt idx="3">
                  <c:v>Не 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0.27</c:v>
                </c:pt>
                <c:pt idx="1">
                  <c:v>0.69000000000000061</c:v>
                </c:pt>
                <c:pt idx="2">
                  <c:v>4.0000000000000022E-2</c:v>
                </c:pt>
                <c:pt idx="3">
                  <c:v>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 какой целью  вы  используете  жевательную  резинку?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Получить   удовольствие</c:v>
                </c:pt>
                <c:pt idx="1">
                  <c:v>Нравится  вкус</c:v>
                </c:pt>
                <c:pt idx="2">
                  <c:v>Удалить  остатки  пищи</c:v>
                </c:pt>
                <c:pt idx="3">
                  <c:v>Освежает  дыхание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1.0000000000000005E-2</c:v>
                </c:pt>
                <c:pt idx="1">
                  <c:v>4.0000000000000022E-2</c:v>
                </c:pt>
                <c:pt idx="2">
                  <c:v>0.43000000000000038</c:v>
                </c:pt>
                <c:pt idx="3">
                  <c:v>0.52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 часто вы  пользуетесь  жевательной  резинкой?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Лист1!$A$2:$A$22</c:f>
              <c:strCache>
                <c:ptCount val="21"/>
                <c:pt idx="0">
                  <c:v>Иногда</c:v>
                </c:pt>
                <c:pt idx="1">
                  <c:v>Часто</c:v>
                </c:pt>
                <c:pt idx="2">
                  <c:v>После  еды</c:v>
                </c:pt>
                <c:pt idx="20">
                  <c:v>Кв. 4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0.35000000000000031</c:v>
                </c:pt>
                <c:pt idx="1">
                  <c:v>0.41000000000000031</c:v>
                </c:pt>
                <c:pt idx="2">
                  <c:v>0.24000000000000021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 жевательные резинки  вы  предпочитаете?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Дирол</c:v>
                </c:pt>
                <c:pt idx="1">
                  <c:v>Орбит</c:v>
                </c:pt>
                <c:pt idx="2">
                  <c:v>Стиморол</c:v>
                </c:pt>
                <c:pt idx="3">
                  <c:v>Эклипс</c:v>
                </c:pt>
                <c:pt idx="4">
                  <c:v>Хубба-бубба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0.46</c:v>
                </c:pt>
                <c:pt idx="1">
                  <c:v>0.47000000000000008</c:v>
                </c:pt>
                <c:pt idx="2">
                  <c:v>2.0000000000000011E-2</c:v>
                </c:pt>
                <c:pt idx="3">
                  <c:v>4.0000000000000022E-2</c:v>
                </c:pt>
                <c:pt idx="4">
                  <c:v>1.0000000000000005E-2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 каких положительных  свойствах жевательной  резинки вы знаете?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Свежесть  дыхания</c:v>
                </c:pt>
                <c:pt idx="1">
                  <c:v>Чистят зубы  от  остатков  пищи</c:v>
                </c:pt>
                <c:pt idx="2">
                  <c:v>Не  знаю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0.49000000000000032</c:v>
                </c:pt>
                <c:pt idx="1">
                  <c:v>0.51</c:v>
                </c:pt>
                <c:pt idx="2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Негативные  последствия жевательной  резинки?</c:v>
                </c:pt>
              </c:strCache>
            </c:strRef>
          </c:tx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Запломбированные  зубы</c:v>
                </c:pt>
                <c:pt idx="1">
                  <c:v>Заболевание  желудочно-кишечного  тракта</c:v>
                </c:pt>
                <c:pt idx="2">
                  <c:v>Заболевание кариесом</c:v>
                </c:pt>
                <c:pt idx="3">
                  <c:v>Не 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0.05</c:v>
                </c:pt>
                <c:pt idx="1">
                  <c:v>0.71000000000000063</c:v>
                </c:pt>
                <c:pt idx="2">
                  <c:v>0.23</c:v>
                </c:pt>
                <c:pt idx="3">
                  <c:v>1.0000000000000005E-2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A4761-6E9D-4C54-8670-4A6FA8C12A5F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9FF19E7-C225-490E-912A-3783429D65F2}">
      <dgm:prSet phldrT="[Текст]" custT="1"/>
      <dgm:spPr/>
      <dgm:t>
        <a:bodyPr/>
        <a:lstStyle/>
        <a:p>
          <a:r>
            <a:rPr lang="ru-RU" sz="1400" dirty="0" smtClean="0"/>
            <a:t>Жевательная  резинка</a:t>
          </a:r>
          <a:endParaRPr lang="ru-RU" sz="1400" dirty="0"/>
        </a:p>
      </dgm:t>
    </dgm:pt>
    <dgm:pt modelId="{C233577B-357D-469E-B696-9E1706A0E7FD}" type="parTrans" cxnId="{8E1CFA39-64F1-4C68-AD67-529E0737D165}">
      <dgm:prSet/>
      <dgm:spPr/>
      <dgm:t>
        <a:bodyPr/>
        <a:lstStyle/>
        <a:p>
          <a:endParaRPr lang="ru-RU" sz="1400"/>
        </a:p>
      </dgm:t>
    </dgm:pt>
    <dgm:pt modelId="{AC20A5C8-6D85-46A1-88A4-FFD942B28FB0}" type="sibTrans" cxnId="{8E1CFA39-64F1-4C68-AD67-529E0737D165}">
      <dgm:prSet/>
      <dgm:spPr/>
      <dgm:t>
        <a:bodyPr/>
        <a:lstStyle/>
        <a:p>
          <a:endParaRPr lang="ru-RU" sz="1400"/>
        </a:p>
      </dgm:t>
    </dgm:pt>
    <dgm:pt modelId="{536B7F5E-5FCB-401A-8A96-D79C5FC3ADC6}">
      <dgm:prSet phldrT="[Текст]" custT="1"/>
      <dgm:spPr/>
      <dgm:t>
        <a:bodyPr/>
        <a:lstStyle/>
        <a:p>
          <a:r>
            <a:rPr lang="ru-RU" sz="1400" dirty="0" smtClean="0"/>
            <a:t>.</a:t>
          </a:r>
          <a:r>
            <a:rPr lang="ru-RU" sz="1400" b="1" dirty="0" smtClean="0"/>
            <a:t>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Эмульгатор Е322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8DE7CFA-096A-4BEF-B5C4-D54E6DCDF16F}" type="parTrans" cxnId="{12E8B6BA-9FDC-44FA-B3CA-D78492B65A73}">
      <dgm:prSet custT="1"/>
      <dgm:spPr/>
      <dgm:t>
        <a:bodyPr/>
        <a:lstStyle/>
        <a:p>
          <a:endParaRPr lang="ru-RU" sz="1400" dirty="0"/>
        </a:p>
      </dgm:t>
    </dgm:pt>
    <dgm:pt modelId="{CE80A684-DD0F-482C-ACDF-CF83CC24DF23}" type="sibTrans" cxnId="{12E8B6BA-9FDC-44FA-B3CA-D78492B65A73}">
      <dgm:prSet/>
      <dgm:spPr/>
      <dgm:t>
        <a:bodyPr/>
        <a:lstStyle/>
        <a:p>
          <a:endParaRPr lang="ru-RU" sz="1400"/>
        </a:p>
      </dgm:t>
    </dgm:pt>
    <dgm:pt modelId="{0A249317-DABF-4DA3-8311-9AAF98540137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Загуститель Е414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F24C15A-2037-4EA0-A9AD-0C511709E352}" type="parTrans" cxnId="{0BBDA2CE-76C9-4B9E-BBA3-687D44763640}">
      <dgm:prSet custT="1"/>
      <dgm:spPr/>
      <dgm:t>
        <a:bodyPr/>
        <a:lstStyle/>
        <a:p>
          <a:endParaRPr lang="ru-RU" sz="1400" dirty="0"/>
        </a:p>
      </dgm:t>
    </dgm:pt>
    <dgm:pt modelId="{A3832AE3-4071-4B80-A192-16AB470B2E3B}" type="sibTrans" cxnId="{0BBDA2CE-76C9-4B9E-BBA3-687D44763640}">
      <dgm:prSet/>
      <dgm:spPr/>
      <dgm:t>
        <a:bodyPr/>
        <a:lstStyle/>
        <a:p>
          <a:endParaRPr lang="ru-RU" sz="1400"/>
        </a:p>
      </dgm:t>
    </dgm:pt>
    <dgm:pt modelId="{3CB0F2BA-6DDF-46B0-BCF1-81D7EC19BF41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Антиоксидант Е 320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C76EC28-0A28-44FB-9E4F-8501C63446F5}" type="parTrans" cxnId="{10BCC613-49DD-4730-A68D-731B5A07BAA9}">
      <dgm:prSet custT="1"/>
      <dgm:spPr/>
      <dgm:t>
        <a:bodyPr/>
        <a:lstStyle/>
        <a:p>
          <a:endParaRPr lang="ru-RU" sz="1400" dirty="0"/>
        </a:p>
      </dgm:t>
    </dgm:pt>
    <dgm:pt modelId="{8872B597-E420-445E-B75D-4A3E1195B420}" type="sibTrans" cxnId="{10BCC613-49DD-4730-A68D-731B5A07BAA9}">
      <dgm:prSet/>
      <dgm:spPr/>
      <dgm:t>
        <a:bodyPr/>
        <a:lstStyle/>
        <a:p>
          <a:endParaRPr lang="ru-RU" sz="1400"/>
        </a:p>
      </dgm:t>
    </dgm:pt>
    <dgm:pt modelId="{31C52886-340D-4695-9FB4-673B8CD755F9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Кислота Е330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68127F5-8D73-4F59-A991-ACC74DCC99CE}" type="parTrans" cxnId="{C4814E36-6CD5-406E-95BC-48863C12B618}">
      <dgm:prSet custT="1"/>
      <dgm:spPr/>
      <dgm:t>
        <a:bodyPr/>
        <a:lstStyle/>
        <a:p>
          <a:endParaRPr lang="ru-RU" sz="1400" dirty="0"/>
        </a:p>
      </dgm:t>
    </dgm:pt>
    <dgm:pt modelId="{9815C0CC-47C5-4DBC-B0F1-53A504405913}" type="sibTrans" cxnId="{C4814E36-6CD5-406E-95BC-48863C12B618}">
      <dgm:prSet/>
      <dgm:spPr/>
      <dgm:t>
        <a:bodyPr/>
        <a:lstStyle/>
        <a:p>
          <a:endParaRPr lang="ru-RU" sz="1400"/>
        </a:p>
      </dgm:t>
    </dgm:pt>
    <dgm:pt modelId="{FF7DD890-BE39-4507-A5ED-95881BB0CDA5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стабилизатор Е 422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B66154A-D8C8-4E33-B4AA-A7F87D9855EF}" type="parTrans" cxnId="{75B239A6-2ABA-4513-B7A1-B6CF61DBA9B4}">
      <dgm:prSet custT="1"/>
      <dgm:spPr/>
      <dgm:t>
        <a:bodyPr/>
        <a:lstStyle/>
        <a:p>
          <a:endParaRPr lang="ru-RU" sz="1400" dirty="0"/>
        </a:p>
      </dgm:t>
    </dgm:pt>
    <dgm:pt modelId="{9A300A37-F9A1-4A31-B344-0689BD6D8BE5}" type="sibTrans" cxnId="{75B239A6-2ABA-4513-B7A1-B6CF61DBA9B4}">
      <dgm:prSet/>
      <dgm:spPr/>
      <dgm:t>
        <a:bodyPr/>
        <a:lstStyle/>
        <a:p>
          <a:endParaRPr lang="ru-RU" sz="1400"/>
        </a:p>
      </dgm:t>
    </dgm:pt>
    <dgm:pt modelId="{43A38887-4014-41B9-90B8-D041DF4F1702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Кислота Е330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292ED9-EDA7-4909-B6D7-87675AF9755D}" type="parTrans" cxnId="{A30D8233-1900-4500-A986-259401330069}">
      <dgm:prSet custT="1"/>
      <dgm:spPr/>
      <dgm:t>
        <a:bodyPr/>
        <a:lstStyle/>
        <a:p>
          <a:endParaRPr lang="ru-RU" sz="1400" dirty="0"/>
        </a:p>
      </dgm:t>
    </dgm:pt>
    <dgm:pt modelId="{43005830-18AF-4867-9FB7-F26B3EF13342}" type="sibTrans" cxnId="{A30D8233-1900-4500-A986-259401330069}">
      <dgm:prSet/>
      <dgm:spPr/>
      <dgm:t>
        <a:bodyPr/>
        <a:lstStyle/>
        <a:p>
          <a:endParaRPr lang="ru-RU" sz="1400"/>
        </a:p>
      </dgm:t>
    </dgm:pt>
    <dgm:pt modelId="{F4CC9BAD-E1F6-4214-B006-D89396E975D4}" type="pres">
      <dgm:prSet presAssocID="{9C3A4761-6E9D-4C54-8670-4A6FA8C12A5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833FA9-00E9-4D03-A562-497AAB6E2413}" type="pres">
      <dgm:prSet presAssocID="{39FF19E7-C225-490E-912A-3783429D65F2}" presName="centerShape" presStyleLbl="node0" presStyleIdx="0" presStyleCnt="1" custScaleX="136347" custScaleY="134001" custLinFactNeighborX="2018" custLinFactNeighborY="-681"/>
      <dgm:spPr/>
      <dgm:t>
        <a:bodyPr/>
        <a:lstStyle/>
        <a:p>
          <a:endParaRPr lang="ru-RU"/>
        </a:p>
      </dgm:t>
    </dgm:pt>
    <dgm:pt modelId="{BBC5B6FD-86AB-46FB-B632-1DBE3C9F10E6}" type="pres">
      <dgm:prSet presAssocID="{CB292ED9-EDA7-4909-B6D7-87675AF9755D}" presName="parTrans" presStyleLbl="sibTrans2D1" presStyleIdx="0" presStyleCnt="6"/>
      <dgm:spPr/>
      <dgm:t>
        <a:bodyPr/>
        <a:lstStyle/>
        <a:p>
          <a:endParaRPr lang="ru-RU"/>
        </a:p>
      </dgm:t>
    </dgm:pt>
    <dgm:pt modelId="{BA7A28CF-A26E-4BDD-935B-F53AFDA23A7D}" type="pres">
      <dgm:prSet presAssocID="{CB292ED9-EDA7-4909-B6D7-87675AF9755D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03625798-D03B-454B-B2D6-15BB295611C6}" type="pres">
      <dgm:prSet presAssocID="{43A38887-4014-41B9-90B8-D041DF4F1702}" presName="node" presStyleLbl="node1" presStyleIdx="0" presStyleCnt="6" custScaleX="153566" custRadScaleRad="120303" custRadScaleInc="12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B5BE0-6F53-47D5-B8CF-BF8233CD2A59}" type="pres">
      <dgm:prSet presAssocID="{78DE7CFA-096A-4BEF-B5C4-D54E6DCDF16F}" presName="parTrans" presStyleLbl="sibTrans2D1" presStyleIdx="1" presStyleCnt="6"/>
      <dgm:spPr/>
      <dgm:t>
        <a:bodyPr/>
        <a:lstStyle/>
        <a:p>
          <a:endParaRPr lang="ru-RU"/>
        </a:p>
      </dgm:t>
    </dgm:pt>
    <dgm:pt modelId="{9EFF37D7-745F-47ED-A158-9B96675C78B2}" type="pres">
      <dgm:prSet presAssocID="{78DE7CFA-096A-4BEF-B5C4-D54E6DCDF16F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C5B6A665-2376-4440-9358-6D03EFF3EA55}" type="pres">
      <dgm:prSet presAssocID="{536B7F5E-5FCB-401A-8A96-D79C5FC3ADC6}" presName="node" presStyleLbl="node1" presStyleIdx="1" presStyleCnt="6" custScaleX="142550" custRadScaleRad="114161" custRadScaleInc="8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77C78B-9AE8-4634-BD63-1CAD101AD829}" type="pres">
      <dgm:prSet presAssocID="{4B66154A-D8C8-4E33-B4AA-A7F87D9855EF}" presName="parTrans" presStyleLbl="sibTrans2D1" presStyleIdx="2" presStyleCnt="6"/>
      <dgm:spPr/>
      <dgm:t>
        <a:bodyPr/>
        <a:lstStyle/>
        <a:p>
          <a:endParaRPr lang="ru-RU"/>
        </a:p>
      </dgm:t>
    </dgm:pt>
    <dgm:pt modelId="{80AAD819-50B8-49E6-8AD9-449887642964}" type="pres">
      <dgm:prSet presAssocID="{4B66154A-D8C8-4E33-B4AA-A7F87D9855EF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B238FE1E-34D3-40C0-8B44-D2A2099E4EC9}" type="pres">
      <dgm:prSet presAssocID="{FF7DD890-BE39-4507-A5ED-95881BB0CDA5}" presName="node" presStyleLbl="node1" presStyleIdx="2" presStyleCnt="6" custScaleX="135775" custRadScaleRad="111024" custRadScaleInc="-3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DE2453-4497-48DE-8EA6-F087B1ABCC54}" type="pres">
      <dgm:prSet presAssocID="{4F24C15A-2037-4EA0-A9AD-0C511709E352}" presName="parTrans" presStyleLbl="sibTrans2D1" presStyleIdx="3" presStyleCnt="6"/>
      <dgm:spPr/>
      <dgm:t>
        <a:bodyPr/>
        <a:lstStyle/>
        <a:p>
          <a:endParaRPr lang="ru-RU"/>
        </a:p>
      </dgm:t>
    </dgm:pt>
    <dgm:pt modelId="{9F36DB49-25B0-4F46-B16C-06DCBE4A74C5}" type="pres">
      <dgm:prSet presAssocID="{4F24C15A-2037-4EA0-A9AD-0C511709E352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119FDD38-74E6-452A-A841-B7E54CA1B7C1}" type="pres">
      <dgm:prSet presAssocID="{0A249317-DABF-4DA3-8311-9AAF98540137}" presName="node" presStyleLbl="node1" presStyleIdx="3" presStyleCnt="6" custScaleX="163418" custRadScaleRad="128098" custRadScaleInc="3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CB519C-DCF1-4C40-8A82-634AB0724AB2}" type="pres">
      <dgm:prSet presAssocID="{168127F5-8D73-4F59-A991-ACC74DCC99CE}" presName="parTrans" presStyleLbl="sibTrans2D1" presStyleIdx="4" presStyleCnt="6"/>
      <dgm:spPr/>
      <dgm:t>
        <a:bodyPr/>
        <a:lstStyle/>
        <a:p>
          <a:endParaRPr lang="ru-RU"/>
        </a:p>
      </dgm:t>
    </dgm:pt>
    <dgm:pt modelId="{69C04B85-93B5-4454-8E0E-8C67DFDFB24B}" type="pres">
      <dgm:prSet presAssocID="{168127F5-8D73-4F59-A991-ACC74DCC99CE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4CF097F6-87CC-43D1-8174-11BC55B16E31}" type="pres">
      <dgm:prSet presAssocID="{31C52886-340D-4695-9FB4-673B8CD755F9}" presName="node" presStyleLbl="node1" presStyleIdx="4" presStyleCnt="6" custScaleX="150096" custRadScaleRad="112387" custRadScaleInc="14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F96D8C-3D47-47DB-9B54-29313F81A58F}" type="pres">
      <dgm:prSet presAssocID="{5C76EC28-0A28-44FB-9E4F-8501C63446F5}" presName="parTrans" presStyleLbl="sibTrans2D1" presStyleIdx="5" presStyleCnt="6"/>
      <dgm:spPr/>
      <dgm:t>
        <a:bodyPr/>
        <a:lstStyle/>
        <a:p>
          <a:endParaRPr lang="ru-RU"/>
        </a:p>
      </dgm:t>
    </dgm:pt>
    <dgm:pt modelId="{04EF73B7-E18A-4884-BDEC-F0EC62D0CA66}" type="pres">
      <dgm:prSet presAssocID="{5C76EC28-0A28-44FB-9E4F-8501C63446F5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75DC5F43-831B-41DF-80D5-F01B781FAAE0}" type="pres">
      <dgm:prSet presAssocID="{3CB0F2BA-6DDF-46B0-BCF1-81D7EC19BF41}" presName="node" presStyleLbl="node1" presStyleIdx="5" presStyleCnt="6" custScaleX="150009" custRadScaleRad="111194" custRadScaleInc="-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B5784D-2027-4179-A7A4-29662356156B}" type="presOf" srcId="{9C3A4761-6E9D-4C54-8670-4A6FA8C12A5F}" destId="{F4CC9BAD-E1F6-4214-B006-D89396E975D4}" srcOrd="0" destOrd="0" presId="urn:microsoft.com/office/officeart/2005/8/layout/radial5"/>
    <dgm:cxn modelId="{F0DCF506-C855-43BC-BFAF-86965C17A4A6}" type="presOf" srcId="{4B66154A-D8C8-4E33-B4AA-A7F87D9855EF}" destId="{A777C78B-9AE8-4634-BD63-1CAD101AD829}" srcOrd="0" destOrd="0" presId="urn:microsoft.com/office/officeart/2005/8/layout/radial5"/>
    <dgm:cxn modelId="{E6CCA264-223C-47B1-8555-D0473164A3FB}" type="presOf" srcId="{78DE7CFA-096A-4BEF-B5C4-D54E6DCDF16F}" destId="{B4BB5BE0-6F53-47D5-B8CF-BF8233CD2A59}" srcOrd="0" destOrd="0" presId="urn:microsoft.com/office/officeart/2005/8/layout/radial5"/>
    <dgm:cxn modelId="{5FE53A60-DAFF-4F72-9833-8F084FB8156F}" type="presOf" srcId="{CB292ED9-EDA7-4909-B6D7-87675AF9755D}" destId="{BBC5B6FD-86AB-46FB-B632-1DBE3C9F10E6}" srcOrd="0" destOrd="0" presId="urn:microsoft.com/office/officeart/2005/8/layout/radial5"/>
    <dgm:cxn modelId="{C4814E36-6CD5-406E-95BC-48863C12B618}" srcId="{39FF19E7-C225-490E-912A-3783429D65F2}" destId="{31C52886-340D-4695-9FB4-673B8CD755F9}" srcOrd="4" destOrd="0" parTransId="{168127F5-8D73-4F59-A991-ACC74DCC99CE}" sibTransId="{9815C0CC-47C5-4DBC-B0F1-53A504405913}"/>
    <dgm:cxn modelId="{81E5542C-5056-4436-9175-F68F209A9C60}" type="presOf" srcId="{5C76EC28-0A28-44FB-9E4F-8501C63446F5}" destId="{04EF73B7-E18A-4884-BDEC-F0EC62D0CA66}" srcOrd="1" destOrd="0" presId="urn:microsoft.com/office/officeart/2005/8/layout/radial5"/>
    <dgm:cxn modelId="{0BBDA2CE-76C9-4B9E-BBA3-687D44763640}" srcId="{39FF19E7-C225-490E-912A-3783429D65F2}" destId="{0A249317-DABF-4DA3-8311-9AAF98540137}" srcOrd="3" destOrd="0" parTransId="{4F24C15A-2037-4EA0-A9AD-0C511709E352}" sibTransId="{A3832AE3-4071-4B80-A192-16AB470B2E3B}"/>
    <dgm:cxn modelId="{75B239A6-2ABA-4513-B7A1-B6CF61DBA9B4}" srcId="{39FF19E7-C225-490E-912A-3783429D65F2}" destId="{FF7DD890-BE39-4507-A5ED-95881BB0CDA5}" srcOrd="2" destOrd="0" parTransId="{4B66154A-D8C8-4E33-B4AA-A7F87D9855EF}" sibTransId="{9A300A37-F9A1-4A31-B344-0689BD6D8BE5}"/>
    <dgm:cxn modelId="{7B8EC097-B6DC-4168-B5CB-D5DE782B91F8}" type="presOf" srcId="{0A249317-DABF-4DA3-8311-9AAF98540137}" destId="{119FDD38-74E6-452A-A841-B7E54CA1B7C1}" srcOrd="0" destOrd="0" presId="urn:microsoft.com/office/officeart/2005/8/layout/radial5"/>
    <dgm:cxn modelId="{12E8B6BA-9FDC-44FA-B3CA-D78492B65A73}" srcId="{39FF19E7-C225-490E-912A-3783429D65F2}" destId="{536B7F5E-5FCB-401A-8A96-D79C5FC3ADC6}" srcOrd="1" destOrd="0" parTransId="{78DE7CFA-096A-4BEF-B5C4-D54E6DCDF16F}" sibTransId="{CE80A684-DD0F-482C-ACDF-CF83CC24DF23}"/>
    <dgm:cxn modelId="{63B24771-F393-447E-9E20-8C00738CE7FD}" type="presOf" srcId="{5C76EC28-0A28-44FB-9E4F-8501C63446F5}" destId="{21F96D8C-3D47-47DB-9B54-29313F81A58F}" srcOrd="0" destOrd="0" presId="urn:microsoft.com/office/officeart/2005/8/layout/radial5"/>
    <dgm:cxn modelId="{10BCC613-49DD-4730-A68D-731B5A07BAA9}" srcId="{39FF19E7-C225-490E-912A-3783429D65F2}" destId="{3CB0F2BA-6DDF-46B0-BCF1-81D7EC19BF41}" srcOrd="5" destOrd="0" parTransId="{5C76EC28-0A28-44FB-9E4F-8501C63446F5}" sibTransId="{8872B597-E420-445E-B75D-4A3E1195B420}"/>
    <dgm:cxn modelId="{3F5E3CD1-B175-4464-8C6B-B98B5F793A1C}" type="presOf" srcId="{4F24C15A-2037-4EA0-A9AD-0C511709E352}" destId="{8ADE2453-4497-48DE-8EA6-F087B1ABCC54}" srcOrd="0" destOrd="0" presId="urn:microsoft.com/office/officeart/2005/8/layout/radial5"/>
    <dgm:cxn modelId="{488B3D2F-3F47-44C0-9859-06F734CBF516}" type="presOf" srcId="{39FF19E7-C225-490E-912A-3783429D65F2}" destId="{17833FA9-00E9-4D03-A562-497AAB6E2413}" srcOrd="0" destOrd="0" presId="urn:microsoft.com/office/officeart/2005/8/layout/radial5"/>
    <dgm:cxn modelId="{3844A12D-9B59-40CC-A14E-15A2027E079D}" type="presOf" srcId="{CB292ED9-EDA7-4909-B6D7-87675AF9755D}" destId="{BA7A28CF-A26E-4BDD-935B-F53AFDA23A7D}" srcOrd="1" destOrd="0" presId="urn:microsoft.com/office/officeart/2005/8/layout/radial5"/>
    <dgm:cxn modelId="{1E87B339-D1A7-46CA-9351-767B5834C9FE}" type="presOf" srcId="{536B7F5E-5FCB-401A-8A96-D79C5FC3ADC6}" destId="{C5B6A665-2376-4440-9358-6D03EFF3EA55}" srcOrd="0" destOrd="0" presId="urn:microsoft.com/office/officeart/2005/8/layout/radial5"/>
    <dgm:cxn modelId="{A30D8233-1900-4500-A986-259401330069}" srcId="{39FF19E7-C225-490E-912A-3783429D65F2}" destId="{43A38887-4014-41B9-90B8-D041DF4F1702}" srcOrd="0" destOrd="0" parTransId="{CB292ED9-EDA7-4909-B6D7-87675AF9755D}" sibTransId="{43005830-18AF-4867-9FB7-F26B3EF13342}"/>
    <dgm:cxn modelId="{D315B9CF-411D-4F9F-BCEB-B2778360F24B}" type="presOf" srcId="{78DE7CFA-096A-4BEF-B5C4-D54E6DCDF16F}" destId="{9EFF37D7-745F-47ED-A158-9B96675C78B2}" srcOrd="1" destOrd="0" presId="urn:microsoft.com/office/officeart/2005/8/layout/radial5"/>
    <dgm:cxn modelId="{2A16F4EB-2FF9-45C4-827D-6129E166E91A}" type="presOf" srcId="{3CB0F2BA-6DDF-46B0-BCF1-81D7EC19BF41}" destId="{75DC5F43-831B-41DF-80D5-F01B781FAAE0}" srcOrd="0" destOrd="0" presId="urn:microsoft.com/office/officeart/2005/8/layout/radial5"/>
    <dgm:cxn modelId="{8E1CFA39-64F1-4C68-AD67-529E0737D165}" srcId="{9C3A4761-6E9D-4C54-8670-4A6FA8C12A5F}" destId="{39FF19E7-C225-490E-912A-3783429D65F2}" srcOrd="0" destOrd="0" parTransId="{C233577B-357D-469E-B696-9E1706A0E7FD}" sibTransId="{AC20A5C8-6D85-46A1-88A4-FFD942B28FB0}"/>
    <dgm:cxn modelId="{065408B5-0459-4525-8AED-9F03BA493774}" type="presOf" srcId="{FF7DD890-BE39-4507-A5ED-95881BB0CDA5}" destId="{B238FE1E-34D3-40C0-8B44-D2A2099E4EC9}" srcOrd="0" destOrd="0" presId="urn:microsoft.com/office/officeart/2005/8/layout/radial5"/>
    <dgm:cxn modelId="{44402E3C-605F-4DFD-9AFB-69F0D74D8FBB}" type="presOf" srcId="{168127F5-8D73-4F59-A991-ACC74DCC99CE}" destId="{69C04B85-93B5-4454-8E0E-8C67DFDFB24B}" srcOrd="1" destOrd="0" presId="urn:microsoft.com/office/officeart/2005/8/layout/radial5"/>
    <dgm:cxn modelId="{FE97AD31-3C74-4432-9F88-6494AD37E708}" type="presOf" srcId="{31C52886-340D-4695-9FB4-673B8CD755F9}" destId="{4CF097F6-87CC-43D1-8174-11BC55B16E31}" srcOrd="0" destOrd="0" presId="urn:microsoft.com/office/officeart/2005/8/layout/radial5"/>
    <dgm:cxn modelId="{9FCE3EB0-31C1-4A8D-A75D-9D80B59976DA}" type="presOf" srcId="{168127F5-8D73-4F59-A991-ACC74DCC99CE}" destId="{66CB519C-DCF1-4C40-8A82-634AB0724AB2}" srcOrd="0" destOrd="0" presId="urn:microsoft.com/office/officeart/2005/8/layout/radial5"/>
    <dgm:cxn modelId="{6694A3E0-FD1D-4115-817B-336899C4FB74}" type="presOf" srcId="{4F24C15A-2037-4EA0-A9AD-0C511709E352}" destId="{9F36DB49-25B0-4F46-B16C-06DCBE4A74C5}" srcOrd="1" destOrd="0" presId="urn:microsoft.com/office/officeart/2005/8/layout/radial5"/>
    <dgm:cxn modelId="{E773BAFA-B938-4D68-8422-DCA9FEC60205}" type="presOf" srcId="{4B66154A-D8C8-4E33-B4AA-A7F87D9855EF}" destId="{80AAD819-50B8-49E6-8AD9-449887642964}" srcOrd="1" destOrd="0" presId="urn:microsoft.com/office/officeart/2005/8/layout/radial5"/>
    <dgm:cxn modelId="{87AB89B9-938A-4013-A49A-9A5E935C54A3}" type="presOf" srcId="{43A38887-4014-41B9-90B8-D041DF4F1702}" destId="{03625798-D03B-454B-B2D6-15BB295611C6}" srcOrd="0" destOrd="0" presId="urn:microsoft.com/office/officeart/2005/8/layout/radial5"/>
    <dgm:cxn modelId="{54C78BA1-76BE-45B8-8061-1132876C8EFF}" type="presParOf" srcId="{F4CC9BAD-E1F6-4214-B006-D89396E975D4}" destId="{17833FA9-00E9-4D03-A562-497AAB6E2413}" srcOrd="0" destOrd="0" presId="urn:microsoft.com/office/officeart/2005/8/layout/radial5"/>
    <dgm:cxn modelId="{5BC81943-0C22-4DBE-AC82-5E57F29325A8}" type="presParOf" srcId="{F4CC9BAD-E1F6-4214-B006-D89396E975D4}" destId="{BBC5B6FD-86AB-46FB-B632-1DBE3C9F10E6}" srcOrd="1" destOrd="0" presId="urn:microsoft.com/office/officeart/2005/8/layout/radial5"/>
    <dgm:cxn modelId="{33637B73-BE35-49AF-9904-700FC5FA58AE}" type="presParOf" srcId="{BBC5B6FD-86AB-46FB-B632-1DBE3C9F10E6}" destId="{BA7A28CF-A26E-4BDD-935B-F53AFDA23A7D}" srcOrd="0" destOrd="0" presId="urn:microsoft.com/office/officeart/2005/8/layout/radial5"/>
    <dgm:cxn modelId="{D040D8FA-9FE7-4A92-9D38-B0DDC9E715A3}" type="presParOf" srcId="{F4CC9BAD-E1F6-4214-B006-D89396E975D4}" destId="{03625798-D03B-454B-B2D6-15BB295611C6}" srcOrd="2" destOrd="0" presId="urn:microsoft.com/office/officeart/2005/8/layout/radial5"/>
    <dgm:cxn modelId="{D17F6CA7-3578-405E-A3DD-2A0CD9D41832}" type="presParOf" srcId="{F4CC9BAD-E1F6-4214-B006-D89396E975D4}" destId="{B4BB5BE0-6F53-47D5-B8CF-BF8233CD2A59}" srcOrd="3" destOrd="0" presId="urn:microsoft.com/office/officeart/2005/8/layout/radial5"/>
    <dgm:cxn modelId="{755D713F-96E8-4FCB-B5E0-170BDE082BE1}" type="presParOf" srcId="{B4BB5BE0-6F53-47D5-B8CF-BF8233CD2A59}" destId="{9EFF37D7-745F-47ED-A158-9B96675C78B2}" srcOrd="0" destOrd="0" presId="urn:microsoft.com/office/officeart/2005/8/layout/radial5"/>
    <dgm:cxn modelId="{A6E5872B-A618-461C-A888-946A8B609E7E}" type="presParOf" srcId="{F4CC9BAD-E1F6-4214-B006-D89396E975D4}" destId="{C5B6A665-2376-4440-9358-6D03EFF3EA55}" srcOrd="4" destOrd="0" presId="urn:microsoft.com/office/officeart/2005/8/layout/radial5"/>
    <dgm:cxn modelId="{21A82865-EA14-44B9-8CAC-FD55C2B79801}" type="presParOf" srcId="{F4CC9BAD-E1F6-4214-B006-D89396E975D4}" destId="{A777C78B-9AE8-4634-BD63-1CAD101AD829}" srcOrd="5" destOrd="0" presId="urn:microsoft.com/office/officeart/2005/8/layout/radial5"/>
    <dgm:cxn modelId="{33AA25D6-7E45-4A00-B292-ECD66114B396}" type="presParOf" srcId="{A777C78B-9AE8-4634-BD63-1CAD101AD829}" destId="{80AAD819-50B8-49E6-8AD9-449887642964}" srcOrd="0" destOrd="0" presId="urn:microsoft.com/office/officeart/2005/8/layout/radial5"/>
    <dgm:cxn modelId="{79612E90-633E-43BF-8849-5494B4DE7017}" type="presParOf" srcId="{F4CC9BAD-E1F6-4214-B006-D89396E975D4}" destId="{B238FE1E-34D3-40C0-8B44-D2A2099E4EC9}" srcOrd="6" destOrd="0" presId="urn:microsoft.com/office/officeart/2005/8/layout/radial5"/>
    <dgm:cxn modelId="{F9AD6057-AEAD-4914-8DFE-51BB8CB1F8EC}" type="presParOf" srcId="{F4CC9BAD-E1F6-4214-B006-D89396E975D4}" destId="{8ADE2453-4497-48DE-8EA6-F087B1ABCC54}" srcOrd="7" destOrd="0" presId="urn:microsoft.com/office/officeart/2005/8/layout/radial5"/>
    <dgm:cxn modelId="{08CFD86D-3D18-4FEB-98D5-558C173B7157}" type="presParOf" srcId="{8ADE2453-4497-48DE-8EA6-F087B1ABCC54}" destId="{9F36DB49-25B0-4F46-B16C-06DCBE4A74C5}" srcOrd="0" destOrd="0" presId="urn:microsoft.com/office/officeart/2005/8/layout/radial5"/>
    <dgm:cxn modelId="{84EE5D91-161B-4461-B114-84BABD11E2D7}" type="presParOf" srcId="{F4CC9BAD-E1F6-4214-B006-D89396E975D4}" destId="{119FDD38-74E6-452A-A841-B7E54CA1B7C1}" srcOrd="8" destOrd="0" presId="urn:microsoft.com/office/officeart/2005/8/layout/radial5"/>
    <dgm:cxn modelId="{777FE760-6510-45CF-B962-741C0859AEF7}" type="presParOf" srcId="{F4CC9BAD-E1F6-4214-B006-D89396E975D4}" destId="{66CB519C-DCF1-4C40-8A82-634AB0724AB2}" srcOrd="9" destOrd="0" presId="urn:microsoft.com/office/officeart/2005/8/layout/radial5"/>
    <dgm:cxn modelId="{22CA31B9-A425-4A1D-8CD1-51ED3C74853D}" type="presParOf" srcId="{66CB519C-DCF1-4C40-8A82-634AB0724AB2}" destId="{69C04B85-93B5-4454-8E0E-8C67DFDFB24B}" srcOrd="0" destOrd="0" presId="urn:microsoft.com/office/officeart/2005/8/layout/radial5"/>
    <dgm:cxn modelId="{D9E38CD9-1D5B-4AB7-8AE7-5EA401716491}" type="presParOf" srcId="{F4CC9BAD-E1F6-4214-B006-D89396E975D4}" destId="{4CF097F6-87CC-43D1-8174-11BC55B16E31}" srcOrd="10" destOrd="0" presId="urn:microsoft.com/office/officeart/2005/8/layout/radial5"/>
    <dgm:cxn modelId="{5FDD95A3-B32C-4E01-AB37-15FA7F985D8D}" type="presParOf" srcId="{F4CC9BAD-E1F6-4214-B006-D89396E975D4}" destId="{21F96D8C-3D47-47DB-9B54-29313F81A58F}" srcOrd="11" destOrd="0" presId="urn:microsoft.com/office/officeart/2005/8/layout/radial5"/>
    <dgm:cxn modelId="{D273D5BE-66DA-4391-9628-7616EE39C873}" type="presParOf" srcId="{21F96D8C-3D47-47DB-9B54-29313F81A58F}" destId="{04EF73B7-E18A-4884-BDEC-F0EC62D0CA66}" srcOrd="0" destOrd="0" presId="urn:microsoft.com/office/officeart/2005/8/layout/radial5"/>
    <dgm:cxn modelId="{1E67FB01-4AE5-4F03-86B3-1BAAEF84F507}" type="presParOf" srcId="{F4CC9BAD-E1F6-4214-B006-D89396E975D4}" destId="{75DC5F43-831B-41DF-80D5-F01B781FAAE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833FA9-00E9-4D03-A562-497AAB6E2413}">
      <dsp:nvSpPr>
        <dsp:cNvPr id="0" name=""/>
        <dsp:cNvSpPr/>
      </dsp:nvSpPr>
      <dsp:spPr>
        <a:xfrm>
          <a:off x="2643210" y="1571610"/>
          <a:ext cx="1766961" cy="17365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Жевательная  резинка</a:t>
          </a:r>
          <a:endParaRPr lang="ru-RU" sz="1400" kern="1200" dirty="0"/>
        </a:p>
      </dsp:txBody>
      <dsp:txXfrm>
        <a:off x="2643210" y="1571610"/>
        <a:ext cx="1766961" cy="1736559"/>
      </dsp:txXfrm>
    </dsp:sp>
    <dsp:sp modelId="{BBC5B6FD-86AB-46FB-B632-1DBE3C9F10E6}">
      <dsp:nvSpPr>
        <dsp:cNvPr id="0" name=""/>
        <dsp:cNvSpPr/>
      </dsp:nvSpPr>
      <dsp:spPr>
        <a:xfrm rot="16333680">
          <a:off x="3492331" y="1217823"/>
          <a:ext cx="146667" cy="440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6333680">
        <a:off x="3492331" y="1217823"/>
        <a:ext cx="146667" cy="440616"/>
      </dsp:txXfrm>
    </dsp:sp>
    <dsp:sp modelId="{03625798-D03B-454B-B2D6-15BB295611C6}">
      <dsp:nvSpPr>
        <dsp:cNvPr id="0" name=""/>
        <dsp:cNvSpPr/>
      </dsp:nvSpPr>
      <dsp:spPr>
        <a:xfrm>
          <a:off x="2601352" y="0"/>
          <a:ext cx="1990107" cy="12959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Кислота Е330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01352" y="0"/>
        <a:ext cx="1990107" cy="1295929"/>
      </dsp:txXfrm>
    </dsp:sp>
    <dsp:sp modelId="{B4BB5BE0-6F53-47D5-B8CF-BF8233CD2A59}">
      <dsp:nvSpPr>
        <dsp:cNvPr id="0" name=""/>
        <dsp:cNvSpPr/>
      </dsp:nvSpPr>
      <dsp:spPr>
        <a:xfrm rot="19923500">
          <a:off x="4350051" y="1743416"/>
          <a:ext cx="148761" cy="440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75074"/>
            <a:satOff val="2559"/>
            <a:lumOff val="3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9923500">
        <a:off x="4350051" y="1743416"/>
        <a:ext cx="148761" cy="440616"/>
      </dsp:txXfrm>
    </dsp:sp>
    <dsp:sp modelId="{C5B6A665-2376-4440-9358-6D03EFF3EA55}">
      <dsp:nvSpPr>
        <dsp:cNvPr id="0" name=""/>
        <dsp:cNvSpPr/>
      </dsp:nvSpPr>
      <dsp:spPr>
        <a:xfrm>
          <a:off x="4365237" y="857235"/>
          <a:ext cx="1847348" cy="1295929"/>
        </a:xfrm>
        <a:prstGeom prst="ellipse">
          <a:avLst/>
        </a:prstGeom>
        <a:solidFill>
          <a:schemeClr val="accent3">
            <a:hueOff val="475074"/>
            <a:satOff val="2559"/>
            <a:lumOff val="3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.</a:t>
          </a:r>
          <a:r>
            <a:rPr lang="ru-RU" sz="1400" b="1" kern="1200" dirty="0" smtClean="0"/>
            <a:t>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Эмульгатор Е322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65237" y="857235"/>
        <a:ext cx="1847348" cy="1295929"/>
      </dsp:txXfrm>
    </dsp:sp>
    <dsp:sp modelId="{A777C78B-9AE8-4634-BD63-1CAD101AD829}">
      <dsp:nvSpPr>
        <dsp:cNvPr id="0" name=""/>
        <dsp:cNvSpPr/>
      </dsp:nvSpPr>
      <dsp:spPr>
        <a:xfrm rot="1833445">
          <a:off x="4327707" y="2737272"/>
          <a:ext cx="151673" cy="440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50148"/>
            <a:satOff val="5118"/>
            <a:lumOff val="69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833445">
        <a:off x="4327707" y="2737272"/>
        <a:ext cx="151673" cy="440616"/>
      </dsp:txXfrm>
    </dsp:sp>
    <dsp:sp modelId="{B238FE1E-34D3-40C0-8B44-D2A2099E4EC9}">
      <dsp:nvSpPr>
        <dsp:cNvPr id="0" name=""/>
        <dsp:cNvSpPr/>
      </dsp:nvSpPr>
      <dsp:spPr>
        <a:xfrm>
          <a:off x="4337132" y="2789821"/>
          <a:ext cx="1759548" cy="1295929"/>
        </a:xfrm>
        <a:prstGeom prst="ellipse">
          <a:avLst/>
        </a:prstGeom>
        <a:solidFill>
          <a:schemeClr val="accent3">
            <a:hueOff val="950148"/>
            <a:satOff val="5118"/>
            <a:lumOff val="6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стабилизатор Е 422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7132" y="2789821"/>
        <a:ext cx="1759548" cy="1295929"/>
      </dsp:txXfrm>
    </dsp:sp>
    <dsp:sp modelId="{8ADE2453-4497-48DE-8EA6-F087B1ABCC54}">
      <dsp:nvSpPr>
        <dsp:cNvPr id="0" name=""/>
        <dsp:cNvSpPr/>
      </dsp:nvSpPr>
      <dsp:spPr>
        <a:xfrm rot="5605760">
          <a:off x="3378424" y="3244971"/>
          <a:ext cx="173639" cy="440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425222"/>
            <a:satOff val="7676"/>
            <a:lumOff val="10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5605760">
        <a:off x="3378424" y="3244971"/>
        <a:ext cx="173639" cy="440616"/>
      </dsp:txXfrm>
    </dsp:sp>
    <dsp:sp modelId="{119FDD38-74E6-452A-A841-B7E54CA1B7C1}">
      <dsp:nvSpPr>
        <dsp:cNvPr id="0" name=""/>
        <dsp:cNvSpPr/>
      </dsp:nvSpPr>
      <dsp:spPr>
        <a:xfrm>
          <a:off x="2357457" y="3633268"/>
          <a:ext cx="2117782" cy="1295929"/>
        </a:xfrm>
        <a:prstGeom prst="ellipse">
          <a:avLst/>
        </a:prstGeom>
        <a:solidFill>
          <a:schemeClr val="accent3">
            <a:hueOff val="1425222"/>
            <a:satOff val="7676"/>
            <a:lumOff val="10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Загуститель Е414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57457" y="3633268"/>
        <a:ext cx="2117782" cy="1295929"/>
      </dsp:txXfrm>
    </dsp:sp>
    <dsp:sp modelId="{66CB519C-DCF1-4C40-8A82-634AB0724AB2}">
      <dsp:nvSpPr>
        <dsp:cNvPr id="0" name=""/>
        <dsp:cNvSpPr/>
      </dsp:nvSpPr>
      <dsp:spPr>
        <a:xfrm rot="9275268">
          <a:off x="2479369" y="2672051"/>
          <a:ext cx="189894" cy="440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900296"/>
            <a:satOff val="10235"/>
            <a:lumOff val="139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9275268">
        <a:off x="2479369" y="2672051"/>
        <a:ext cx="189894" cy="440616"/>
      </dsp:txXfrm>
    </dsp:sp>
    <dsp:sp modelId="{4CF097F6-87CC-43D1-8174-11BC55B16E31}">
      <dsp:nvSpPr>
        <dsp:cNvPr id="0" name=""/>
        <dsp:cNvSpPr/>
      </dsp:nvSpPr>
      <dsp:spPr>
        <a:xfrm>
          <a:off x="643224" y="2699784"/>
          <a:ext cx="1945139" cy="1295929"/>
        </a:xfrm>
        <a:prstGeom prst="ellipse">
          <a:avLst/>
        </a:prstGeom>
        <a:solidFill>
          <a:schemeClr val="accent3">
            <a:hueOff val="1900296"/>
            <a:satOff val="10235"/>
            <a:lumOff val="139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Кислота Е330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3224" y="2699784"/>
        <a:ext cx="1945139" cy="1295929"/>
      </dsp:txXfrm>
    </dsp:sp>
    <dsp:sp modelId="{21F96D8C-3D47-47DB-9B54-29313F81A58F}">
      <dsp:nvSpPr>
        <dsp:cNvPr id="0" name=""/>
        <dsp:cNvSpPr/>
      </dsp:nvSpPr>
      <dsp:spPr>
        <a:xfrm rot="12501346">
          <a:off x="2523514" y="1725463"/>
          <a:ext cx="175269" cy="4406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375370"/>
            <a:satOff val="12794"/>
            <a:lumOff val="174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2501346">
        <a:off x="2523514" y="1725463"/>
        <a:ext cx="175269" cy="440616"/>
      </dsp:txXfrm>
    </dsp:sp>
    <dsp:sp modelId="{75DC5F43-831B-41DF-80D5-F01B781FAAE0}">
      <dsp:nvSpPr>
        <dsp:cNvPr id="0" name=""/>
        <dsp:cNvSpPr/>
      </dsp:nvSpPr>
      <dsp:spPr>
        <a:xfrm>
          <a:off x="733810" y="809197"/>
          <a:ext cx="1944011" cy="1295929"/>
        </a:xfrm>
        <a:prstGeom prst="ellipse">
          <a:avLst/>
        </a:prstGeom>
        <a:solidFill>
          <a:schemeClr val="accent3">
            <a:hueOff val="2375370"/>
            <a:satOff val="12794"/>
            <a:lumOff val="174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Антиоксидант Е 320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810" y="809197"/>
        <a:ext cx="1944011" cy="1295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0.0003</cdr:x>
      <cdr:y>1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rot="5400000">
          <a:off x="-5035908" y="1464008"/>
          <a:ext cx="4071966" cy="94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rgbClr val="FE8637">
              <a:shade val="70000"/>
              <a:satMod val="1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4100752-7C8B-4CEA-8441-17FA498D78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4D7B677-A808-4CA9-8EA1-C12C87081A2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5AA950-957C-4F82-8870-566CA52C988E}" type="slidenum">
              <a:rPr lang="en-GB"/>
              <a:pPr/>
              <a:t>46</a:t>
            </a:fld>
            <a:endParaRPr lang="en-GB" dirty="0"/>
          </a:p>
        </p:txBody>
      </p:sp>
      <p:sp>
        <p:nvSpPr>
          <p:cNvPr id="1034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34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3B8F69-5E60-4AEB-92CB-591575125780}" type="slidenum">
              <a:rPr lang="ru-RU" smtClean="0"/>
              <a:pPr/>
              <a:t>47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09DB9-0180-4A38-ADCD-B15233B29D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DD11D-DA22-41F8-99BF-226C4F4D20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2A14F-E936-4236-9B9B-B688C37580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FC341D-3F74-4619-8BEA-F65CBE06A1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7F052-CB72-46A4-8840-1E801A0425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6D7C7-B491-4805-9E3F-DA9DBF74E0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604D1-6573-4392-BEE0-D0C25A08E4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45A26F0-3E59-4288-987A-3735B44F2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1821-2203-45B9-B6E4-774368CF4E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5D3549C-971B-47DC-9F3B-66063B55AA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EE8E91-8A45-4718-B011-6466BB2A09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B1B470C8-3CDE-48A6-801C-726C0C03C4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891" r:id="rId4"/>
    <p:sldLayoutId id="2147483892" r:id="rId5"/>
    <p:sldLayoutId id="2147483900" r:id="rId6"/>
    <p:sldLayoutId id="2147483893" r:id="rId7"/>
    <p:sldLayoutId id="2147483901" r:id="rId8"/>
    <p:sldLayoutId id="2147483902" r:id="rId9"/>
    <p:sldLayoutId id="2147483894" r:id="rId10"/>
    <p:sldLayoutId id="21474838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diagramColors" Target="../diagrams/colors1.xml"/><Relationship Id="rId3" Type="http://schemas.openxmlformats.org/officeDocument/2006/relationships/image" Target="../media/image17.jpeg"/><Relationship Id="rId7" Type="http://schemas.openxmlformats.org/officeDocument/2006/relationships/image" Target="../media/image21.gif"/><Relationship Id="rId12" Type="http://schemas.openxmlformats.org/officeDocument/2006/relationships/diagramQuickStyle" Target="../diagrams/quickStyle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diagramLayout" Target="../diagrams/layout1.xml"/><Relationship Id="rId5" Type="http://schemas.openxmlformats.org/officeDocument/2006/relationships/image" Target="../media/image19.jpeg"/><Relationship Id="rId10" Type="http://schemas.openxmlformats.org/officeDocument/2006/relationships/diagramData" Target="../diagrams/data1.xml"/><Relationship Id="rId4" Type="http://schemas.openxmlformats.org/officeDocument/2006/relationships/image" Target="../media/image18.jpeg"/><Relationship Id="rId9" Type="http://schemas.openxmlformats.org/officeDocument/2006/relationships/image" Target="../media/image23.png"/><Relationship Id="rId14" Type="http://schemas.microsoft.com/office/2007/relationships/diagramDrawing" Target="../diagrams/drawing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3.gif"/><Relationship Id="rId7" Type="http://schemas.openxmlformats.org/officeDocument/2006/relationships/slide" Target="slide2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5.xml"/><Relationship Id="rId10" Type="http://schemas.openxmlformats.org/officeDocument/2006/relationships/slide" Target="slide46.xml"/><Relationship Id="rId4" Type="http://schemas.openxmlformats.org/officeDocument/2006/relationships/slide" Target="slide22.xml"/><Relationship Id="rId9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gif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5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492375"/>
            <a:ext cx="4032250" cy="2838450"/>
          </a:xfrm>
          <a:prstGeom prst="rect">
            <a:avLst/>
          </a:prstGeom>
          <a:noFill/>
          <a:ln w="28440">
            <a:solidFill>
              <a:srgbClr val="FF9933"/>
            </a:solidFill>
            <a:miter lim="800000"/>
            <a:headEnd/>
            <a:tailEnd/>
          </a:ln>
          <a:effectLst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-503238" y="4724400"/>
            <a:ext cx="10188576" cy="1006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611188" y="642938"/>
            <a:ext cx="8032750" cy="6215062"/>
          </a:xfrm>
          <a:prstGeom prst="rect">
            <a:avLst/>
          </a:prstGeom>
        </p:spPr>
        <p:txBody>
          <a:bodyPr wrap="none" fromWordArt="1">
            <a:prstTxWarp prst="textCirclePour">
              <a:avLst>
                <a:gd name="adj1" fmla="val 10800004"/>
                <a:gd name="adj2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100000">
                      <a:srgbClr val="0000FF"/>
                    </a:gs>
                  </a:gsLst>
                  <a:path path="rect">
                    <a:fillToRect l="100000" t="100000"/>
                  </a:path>
                </a:gradFill>
                <a:latin typeface="Arial"/>
                <a:cs typeface="Arial"/>
              </a:rPr>
              <a:t>Польза или вред жевательных резинок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9144000" cy="5383213"/>
          </a:xfrm>
          <a:prstGeom prst="rect">
            <a:avLst/>
          </a:prstGeom>
        </p:spPr>
        <p:txBody>
          <a:bodyPr wrap="none" fromWordArt="1">
            <a:prstTxWarp prst="textArchDownPour">
              <a:avLst>
                <a:gd name="adj1" fmla="val 0"/>
                <a:gd name="adj2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FF"/>
                    </a:gs>
                    <a:gs pos="100000">
                      <a:srgbClr val="0000FF"/>
                    </a:gs>
                  </a:gsLst>
                  <a:path path="rect">
                    <a:fillToRect l="100000" t="100000"/>
                  </a:path>
                </a:gradFill>
                <a:latin typeface="Arial"/>
                <a:cs typeface="Arial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  <p:bldP spid="92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ZCAN1229GCAIGU2PRCACLS96WCAY2SUHACA8782G9CAX4KVVKCA5VOJFDCAFWZ3DACA068T5HCAOXASJXCAOBCJ1VCAUP9UINCA08KORICAY7OT54CAD5SVUDCA73SKJVCAXLIFA0CASE0F3ECA53XCLPCAK0BHX9"/>
          <p:cNvPicPr>
            <a:picLocks noChangeAspect="1" noChangeArrowheads="1"/>
          </p:cNvPicPr>
          <p:nvPr/>
        </p:nvPicPr>
        <p:blipFill>
          <a:blip r:embed="rId2" cstate="print"/>
          <a:srcRect l="7483" t="10922" r="6743" b="12015"/>
          <a:stretch>
            <a:fillRect/>
          </a:stretch>
        </p:blipFill>
        <p:spPr bwMode="auto">
          <a:xfrm rot="2041214">
            <a:off x="6156325" y="3213100"/>
            <a:ext cx="1655763" cy="1008063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</p:spPr>
      </p:pic>
      <p:pic>
        <p:nvPicPr>
          <p:cNvPr id="15366" name="Picture 6" descr="в"/>
          <p:cNvPicPr>
            <a:picLocks noChangeAspect="1" noChangeArrowheads="1"/>
          </p:cNvPicPr>
          <p:nvPr/>
        </p:nvPicPr>
        <p:blipFill>
          <a:blip r:embed="rId3" cstate="print"/>
          <a:srcRect t="17500" r="1018" b="-288"/>
          <a:stretch>
            <a:fillRect/>
          </a:stretch>
        </p:blipFill>
        <p:spPr bwMode="auto">
          <a:xfrm rot="-969549">
            <a:off x="6811963" y="-19050"/>
            <a:ext cx="1081087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жевать не более 7 минут"/>
          <p:cNvPicPr>
            <a:picLocks noChangeAspect="1" noChangeArrowheads="1"/>
          </p:cNvPicPr>
          <p:nvPr/>
        </p:nvPicPr>
        <p:blipFill>
          <a:blip r:embed="rId4" cstate="print"/>
          <a:srcRect t="14999" r="6206" b="16833"/>
          <a:stretch>
            <a:fillRect/>
          </a:stretch>
        </p:blipFill>
        <p:spPr bwMode="auto">
          <a:xfrm rot="-2506184">
            <a:off x="6659563" y="2420938"/>
            <a:ext cx="1655762" cy="649287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</p:spPr>
      </p:pic>
      <p:pic>
        <p:nvPicPr>
          <p:cNvPr id="15368" name="Picture 8" descr="CCA23XZ82CA8Q8DI1CAGULUG2CA0J8KFNCADPBDFECAW57Z8ACAJ0MQA9CA3Z3UR3CAD65ZIHCA2AVJ7MCAAD5DBZCATEMWHNCAGDJU6FCAUFL0T5CAEKHSOYCAOR0VY5CA60PTPKCAGUNID0CASBKD3PCAL94XWX"/>
          <p:cNvPicPr>
            <a:picLocks noChangeAspect="1" noChangeArrowheads="1"/>
          </p:cNvPicPr>
          <p:nvPr/>
        </p:nvPicPr>
        <p:blipFill>
          <a:blip r:embed="rId5" cstate="print"/>
          <a:srcRect l="4228" t="5792" r="8273" b="6693"/>
          <a:stretch>
            <a:fillRect/>
          </a:stretch>
        </p:blipFill>
        <p:spPr bwMode="auto">
          <a:xfrm rot="-2224326">
            <a:off x="6673850" y="4346575"/>
            <a:ext cx="1511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JCA9IIWR8CAZNHISFCALKDLFRCA7KO5N4CA3IZCYWCAH08HWECAX3W3F6CA9XWZW4CA0HLIDMCA98L3CGCADK40JKCAPI5MLSCA0EWCKLCAGA0B3KCADDY3VOCAGG8DNXCAGZ8XBTCA8ZMOAHCA89A64SCAM845E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8588">
            <a:off x="4787900" y="4360863"/>
            <a:ext cx="15875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 descr="AG00011_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213" y="4724400"/>
            <a:ext cx="15922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8" descr="SWScan00001.bmp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1497529">
            <a:off x="6291263" y="5661025"/>
            <a:ext cx="1677987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Рисунок 9" descr="SWScan00002.bmp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13" y="1357313"/>
            <a:ext cx="1895475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хема 10"/>
          <p:cNvGraphicFramePr/>
          <p:nvPr/>
        </p:nvGraphicFramePr>
        <p:xfrm>
          <a:off x="-142908" y="0"/>
          <a:ext cx="6858048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Антиоксидант Е 320</a:t>
            </a:r>
            <a:r>
              <a:rPr lang="ru-RU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- это бутилгидрооксианизол. При частом употреблении продукции, содержащей </a:t>
            </a:r>
            <a:r>
              <a:rPr lang="ru-RU" b="1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антиоксидант,</a:t>
            </a:r>
            <a:r>
              <a:rPr lang="ru-RU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повышается содержание холестерина в крови. </a:t>
            </a:r>
          </a:p>
        </p:txBody>
      </p:sp>
      <p:pic>
        <p:nvPicPr>
          <p:cNvPr id="25603" name="Picture 2" descr="C:\Documents and Settings\123\Рабочий стол\Новая папка\gif_animated\p79_tweet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285750"/>
            <a:ext cx="933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571612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Кислота Е330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это лимонная кислота. Долгое и неконтролируемое употребление лимонной кислоты может вызвать серьезные з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аболевания крови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6627" name="Picture 2" descr="C:\Documents and Settings\123\Рабочий стол\Новая папка\Грусти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0"/>
            <a:ext cx="16764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Загуститель Е414</a:t>
            </a:r>
            <a:r>
              <a:rPr lang="ru-RU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– это гуммиарабик, </a:t>
            </a:r>
            <a:r>
              <a:rPr lang="ru-RU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глазурь Е903</a:t>
            </a:r>
            <a:r>
              <a:rPr lang="ru-RU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 - это карнаубский воск. Он придает глянец и блеск продукту. Оболочка из глазури не дает высыхать продукту, не пропускает жир изнутри и влагу снаружи. </a:t>
            </a:r>
          </a:p>
        </p:txBody>
      </p:sp>
      <p:pic>
        <p:nvPicPr>
          <p:cNvPr id="27651" name="Picture 2" descr="C:\Documents and Settings\123\Рабочий стол\Новая папка\Halloween\040105_Galette_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428625"/>
            <a:ext cx="78581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OCAQWMF2ACA2YETNNCA2VENRMCAGSJ9VCCA23LIEBCA7588B7CAY2A517CAIOVP0GCAC1SKHUCAKDMKE0CAR0TTQ5CAHFO6FRCALE6ZWHCA4H5M9MCA9NJ1KLCA9QSMYWCA9BGCR9CAMQRTVCCAUFTNZ1CAZ7NM6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143375"/>
            <a:ext cx="3889375" cy="2208213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sz="quarter" idx="1"/>
          </p:nvPr>
        </p:nvSpPr>
        <p:spPr>
          <a:xfrm>
            <a:off x="1428750" y="1928813"/>
            <a:ext cx="7000875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стабилизатор Е 422</a:t>
            </a:r>
            <a:r>
              <a:rPr lang="ru-RU" dirty="0" smtClean="0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 - это глицерин. Так, глицерин при всасывании в кровь обладает сильными токсическими свойствами, вызывая достаточно серьезные заболевания крови, например, такие, как гемолиз, гемоглобинурию, а также инфаркты почек. </a:t>
            </a:r>
          </a:p>
        </p:txBody>
      </p:sp>
      <p:pic>
        <p:nvPicPr>
          <p:cNvPr id="28675" name="Picture 2" descr="C:\Documents and Settings\123\Рабочий стол\Новая папка\gif_animated\p79_tiredcar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357188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1828800"/>
            <a:ext cx="8167687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Эмульгатор Е322</a:t>
            </a:r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- это лецитин. Лецитин получают, как правило, из сои. Содержится он в яичном желтке. Это ценное вещество является важным поставщиком фосфора для нашего организма и помогает регулировать жировой обмен. Лецитины ускоряют слюновыделение, что в свою очередь, приводит к постепенному нарушению работы пищеварительного тракта </a:t>
            </a:r>
          </a:p>
        </p:txBody>
      </p:sp>
      <p:pic>
        <p:nvPicPr>
          <p:cNvPr id="29699" name="Picture 2" descr="C:\Documents and Settings\123\Рабочий стол\Новая папка\Корова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214313"/>
            <a:ext cx="1685925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49" name="Picture 1" descr="F:\фотки\Живность\Супер\f0fccc4bef04802177b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762500"/>
            <a:ext cx="16764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14313" y="499636"/>
            <a:ext cx="820896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Кислота Е330</a:t>
            </a: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лимонная кислота. 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Долгое и неконтролируемое употребление лимонной кислоты может вызвать серьезные з</a:t>
            </a:r>
            <a:r>
              <a:rPr lang="ru-RU" sz="2000" b="1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аболевания крови</a:t>
            </a: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Загуститель Е414</a:t>
            </a: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гуммиарабик, </a:t>
            </a: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глазурь Е903</a:t>
            </a: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карнаубский воск. Он придает глянец и блеск продукту. Оболочка из глазури не дает высыхать продукту, не пропускает жир изнутри и влагу снаружи. </a:t>
            </a: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Ароматизаторы , идентичные натуральным и искусственные</a:t>
            </a:r>
            <a: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содержатся в жвачке. Для того чтобы изготовить натуральный ароматизатор, используют плоды, ягод, листья, цветы и другое природное сырье. Идентичные натуральным ароматизаторы получаются, когда к натуральному экстракту добавляют небольшое количество веществ, синтезированных химическим путем. Такие ароматизаторы отличаются высоким качеством и насыщенным вкусом, при этом абсолютно безвредны для здоровья. </a:t>
            </a:r>
          </a:p>
        </p:txBody>
      </p:sp>
      <p:pic>
        <p:nvPicPr>
          <p:cNvPr id="4" name="Picture 1" descr="F:\фотки\Живность\Супер\TegosRU_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500570"/>
            <a:ext cx="16764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95288" y="981075"/>
            <a:ext cx="698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Данные ингредиенты в определенных пропорциях и концентрациях патологически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воздействуют на организм человека.</a:t>
            </a:r>
          </a:p>
        </p:txBody>
      </p:sp>
      <p:pic>
        <p:nvPicPr>
          <p:cNvPr id="18438" name="Picture 6" descr="RCADR8KT9CAJV9LWDCAQBWAR0CAUTXD7DCAWP1I15CAT9AXRECAGM651DCADX6IPOCAUIP4DDCATL9MCSCA4DLV3JCA99801OCAH1ERZFCA2WB2AMCAKU1O66CANVIAX8CA5UFNCYCA1339OYCAMU2P9OCAU2FZT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492375"/>
            <a:ext cx="2870200" cy="2290763"/>
          </a:xfrm>
          <a:prstGeom prst="rect">
            <a:avLst/>
          </a:prstGeom>
          <a:noFill/>
          <a:ln w="38100">
            <a:pattFill prst="horzBrick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pic>
        <p:nvPicPr>
          <p:cNvPr id="18439" name="Picture 7" descr="j00925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2852738"/>
            <a:ext cx="3024187" cy="29733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31749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1439863" cy="5048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dirty="0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7559675" y="6308725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hlinkClick r:id="rId4" action="ppaction://hlinksldjump"/>
              </a:rPr>
              <a:t>К содержанию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870700" cy="138591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Полезные свойства жевательной резинки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39750" y="1475228"/>
            <a:ext cx="817565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точки зрения стоматологии впервые, час-полтора после приема пищи жвачка способствует выработке желудочного сока, что помогает перевариванию пищи. </a:t>
            </a:r>
          </a:p>
          <a:p>
            <a:pPr indent="449263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Жевательная резинка вычищает жевательную поверхность зубов. Жевание резинки полезно как для гигиены полости рта, так и для улучшения состояния десен. Именно сегодня наблюдается тенденция использования жевательной резинки в качестве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универсального защитного средства.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49263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Жевательная резинка с полирующими свойствами, уничтожает зубной камень и тормозит развитие микроорганизмов в полости рта. </a:t>
            </a: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2555875" y="4868863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dirty="0">
              <a:latin typeface="Comic Sans MS" pitchFamily="66" charset="0"/>
            </a:endParaRPr>
          </a:p>
        </p:txBody>
      </p:sp>
      <p:pic>
        <p:nvPicPr>
          <p:cNvPr id="32773" name="Picture 6" descr="baby18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5418138"/>
            <a:ext cx="14239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C:\Documents and Settings\123\Рабочий стол\Новая папка\02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214313"/>
            <a:ext cx="838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042988" y="549275"/>
            <a:ext cx="67691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Кроме того, у детей жевание резинки укрепляет челюсти, у старшего поколения улучшает работу слюнных желез. Жевательная резинка освежает полость рта; ее часто жуют те, кто хочет бросить курить.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spcBef>
                <a:spcPct val="50000"/>
              </a:spcBef>
            </a:pPr>
            <a:endParaRPr lang="ru-RU" sz="2000" dirty="0">
              <a:latin typeface="Comic Sans MS" pitchFamily="66" charset="0"/>
            </a:endParaRPr>
          </a:p>
        </p:txBody>
      </p:sp>
      <p:pic>
        <p:nvPicPr>
          <p:cNvPr id="20485" name="Picture 5" descr="чистка зуб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20938"/>
            <a:ext cx="276542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 descr="FCA6PAY43CA8K4VFECAVF3YNLCA0YKSU0CA8C92NDCAYISQFECA628PM8CAN9IGNMCAGN5AZTCAOHF3U8CAWHQN1ICAEV1NA0CAVR0MBNCAQM6AUYCAJDFP7YCAT5IA3JCA2A8L4BCAT1Y201CAOVTW1FCABLFNTR"/>
          <p:cNvPicPr>
            <a:picLocks noChangeAspect="1" noChangeArrowheads="1"/>
          </p:cNvPicPr>
          <p:nvPr/>
        </p:nvPicPr>
        <p:blipFill>
          <a:blip r:embed="rId3" cstate="print"/>
          <a:srcRect l="4327" t="28954" r="2536" b="34215"/>
          <a:stretch>
            <a:fillRect/>
          </a:stretch>
        </p:blipFill>
        <p:spPr bwMode="auto">
          <a:xfrm>
            <a:off x="5364163" y="2349500"/>
            <a:ext cx="3455987" cy="1030288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91" name="Picture 11" descr="UCAO8F4TECA9ZMLCGCAFE0OVFCAR0XLO4CAFBOF0DCAHZFTPECAJX7K6ECA525QCXCA9HQW1JCA03148KCAW1BUT4CAZDMNZYCAPW71FICA3LU7BKCATUDY6PCAQMLC8ACAH7NWMQCANB8P6FCAL8Y13CCA3QOBE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2375" y="4076700"/>
            <a:ext cx="1995488" cy="2520950"/>
          </a:xfrm>
          <a:prstGeom prst="rect">
            <a:avLst/>
          </a:prstGeom>
          <a:solidFill>
            <a:srgbClr val="FF66FF"/>
          </a:solidFill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3798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54763"/>
            <a:ext cx="1403350" cy="50323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dirty="0"/>
          </a:p>
        </p:txBody>
      </p:sp>
      <p:sp>
        <p:nvSpPr>
          <p:cNvPr id="33799" name="Text Box 13"/>
          <p:cNvSpPr txBox="1">
            <a:spLocks noChangeArrowheads="1"/>
          </p:cNvSpPr>
          <p:nvPr/>
        </p:nvSpPr>
        <p:spPr bwMode="auto">
          <a:xfrm>
            <a:off x="7524750" y="6381750"/>
            <a:ext cx="1619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hlinkClick r:id="rId5" action="ppaction://hlinksldjump"/>
              </a:rPr>
              <a:t>К содержанию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14356"/>
            <a:ext cx="7567642" cy="78581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Оглавление</a:t>
            </a:r>
            <a:b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nambe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221163"/>
            <a:ext cx="2160587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ru-RU" sz="4000" dirty="0" smtClean="0">
                <a:solidFill>
                  <a:srgbClr val="FF33CC"/>
                </a:solidFill>
              </a:rPr>
              <a:t> 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История появления жевательной резинки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                                                                                                     </a:t>
            </a:r>
            <a:endParaRPr lang="ru-RU" sz="2800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  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остав жевательной резинки</a:t>
            </a: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                                                                             </a:t>
            </a:r>
            <a:endParaRPr lang="ru-RU" sz="2800" u="sng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Полезные </a:t>
            </a: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свойства жевательной резинки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  </a:t>
            </a:r>
            <a:endParaRPr lang="ru-RU" sz="2800" u="sng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  <a:hlinkClick r:id="rId5" action="ppaction://hlinksldjump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Почему  люди  жуют?                                          </a:t>
            </a:r>
            <a:endParaRPr lang="ru-RU" sz="2800" u="sng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Негативное влияние жевательной резинки                                                              </a:t>
            </a:r>
            <a:endParaRPr lang="ru-RU" sz="2800" u="sng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Анкетирование                                                                       </a:t>
            </a:r>
            <a:endParaRPr lang="ru-RU" sz="2800" u="sng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u="sng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 Вывод                                                                                                                  </a:t>
            </a:r>
            <a:endParaRPr lang="ru-RU" sz="2800" u="sng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ru-RU" sz="2800" dirty="0" smtClean="0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Литература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800" dirty="0" smtClean="0">
              <a:solidFill>
                <a:srgbClr val="FF99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FF9966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800" dirty="0" smtClean="0">
                <a:solidFill>
                  <a:srgbClr val="FF9966"/>
                </a:solidFill>
              </a:rPr>
              <a:t>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Почему  люди  жуют?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984248"/>
            <a:ext cx="8643966" cy="487375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 помогает  им  расслабится. Сегодня  мы  часто  используем  жевательную  резинку. Но даже когда жевательная  резинка еще не  была  изобретена, человек хотел что-нибудь  пожевать, чтобы  расслабиться. Поэтому  в  разных  странах  люди жевали смолу и  даже  листья  и  траву.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29" name="Picture 1" descr="F:\фотки\Halloween\040105_Galette_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92867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0"/>
            <a:ext cx="6870700" cy="1600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Негативное влияние жевательной резинки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484438" y="1773238"/>
            <a:ext cx="6335712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19113"/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Вместе с тем в ряде случаев жевательная резинка может оказывать и негативное влияние: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стороны желудочно-кишечного тракта (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гастриты, язвы желудка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 наиболее опасным является употребление жевательных резинок на голодный желудок.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сахаросодержащих жвачек лучше отказаться совсем, так как их употребление – прямая  дорога к заболеванию кариесом. </a:t>
            </a:r>
          </a:p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Надувные жевательные резинки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нарушают прикус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детей.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прилепленной под школьную парту жвачку несколько дней живут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микробы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больного школьника, жевавшего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ее.  </a:t>
            </a:r>
          </a:p>
        </p:txBody>
      </p:sp>
      <p:pic>
        <p:nvPicPr>
          <p:cNvPr id="21511" name="Picture 7" descr="кари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781300"/>
            <a:ext cx="2300287" cy="1504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95288" y="4581525"/>
            <a:ext cx="215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Кариес зубов</a:t>
            </a:r>
          </a:p>
        </p:txBody>
      </p:sp>
      <p:pic>
        <p:nvPicPr>
          <p:cNvPr id="34822" name="Picture 6" descr="C:\Documents and Settings\123\Рабочий стол\Новая папка\Animation #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0"/>
            <a:ext cx="13573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C:\Documents and Settings\123\Рабочий стол\Новая папка\т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428750"/>
            <a:ext cx="1295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0825" y="1539310"/>
            <a:ext cx="79930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мнению академика Тодора Дичева, большинство жевательных резинок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вместо защиты зубов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десен содержат такие компоненты, которые сами являются причиной таких заболеваний зубов, десен и полости рта, как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кариес,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пародонтоз.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4342" name="Picture 6" descr="TCA6TF7DACAGMWSBZCAXXMW8NCA9JZE3UCAMR6GFHCAMWEK6UCA1FT6Z7CAKQRL13CATZR31RCA7LCWBSCAGHL3Y0CA01QORLCA6XKKDZCAAZIV4SCAYC1DMRCASW6XB3CAM2WDC8CAEDRL14CAPK8KO7CA5U5M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4508500"/>
            <a:ext cx="3024187" cy="20478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0825" y="623163"/>
            <a:ext cx="518477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Огромный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процент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поддельной жвачки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рынке могут содержать ингредиенты, способные вызвать местные и общие аллергические реакции. </a:t>
            </a:r>
          </a:p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Из-за нее ломаются зубы 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выпадают пломбы.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519113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Следует избегать заглатывания жвачки, поскольку она может накапливаться в толстом кишечнике и со временем приводит к его непроходимости.</a:t>
            </a:r>
          </a:p>
        </p:txBody>
      </p:sp>
      <p:pic>
        <p:nvPicPr>
          <p:cNvPr id="22535" name="Picture 7" descr="язва желуд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04813"/>
            <a:ext cx="2138363" cy="26035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227763" y="30686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Язва желудка</a:t>
            </a:r>
          </a:p>
        </p:txBody>
      </p:sp>
      <p:pic>
        <p:nvPicPr>
          <p:cNvPr id="22537" name="Picture 9" descr="запломбиров зу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4149725"/>
            <a:ext cx="2879725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787900" y="3716338"/>
            <a:ext cx="3744913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Вызывает привыкание. </a:t>
            </a: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самое главное, необходимо помнить: </a:t>
            </a:r>
            <a:r>
              <a:rPr lang="ru-RU" sz="2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 одна жевательная резинка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заменяет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обязательную двухразовую чистку зубов щеткой.</a:t>
            </a:r>
          </a:p>
          <a:p>
            <a:pPr eaLnBrk="0" hangingPunct="0"/>
            <a:endParaRPr lang="ru-RU" sz="2000" u="sng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0" hangingPunct="0">
              <a:spcBef>
                <a:spcPct val="50000"/>
              </a:spcBef>
            </a:pPr>
            <a:endParaRPr lang="ru-RU" sz="2000" u="sng" dirty="0">
              <a:latin typeface="Comic Sans MS" pitchFamily="66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619250" y="623728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i="1" dirty="0">
                <a:solidFill>
                  <a:schemeClr val="tx2"/>
                </a:solidFill>
              </a:rPr>
              <a:t>Пломбировка зубов</a:t>
            </a:r>
          </a:p>
        </p:txBody>
      </p:sp>
      <p:sp>
        <p:nvSpPr>
          <p:cNvPr id="36872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210300"/>
            <a:ext cx="1403350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dirty="0"/>
          </a:p>
        </p:txBody>
      </p:sp>
      <p:sp>
        <p:nvSpPr>
          <p:cNvPr id="36873" name="Text Box 13"/>
          <p:cNvSpPr txBox="1">
            <a:spLocks noChangeArrowheads="1"/>
          </p:cNvSpPr>
          <p:nvPr/>
        </p:nvSpPr>
        <p:spPr bwMode="auto">
          <a:xfrm>
            <a:off x="7667625" y="6381750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hlinkClick r:id="rId4" action="ppaction://hlinksldjump"/>
              </a:rPr>
              <a:t>К содержанию</a:t>
            </a:r>
            <a:endParaRPr lang="ru-RU" sz="1400" dirty="0"/>
          </a:p>
        </p:txBody>
      </p:sp>
      <p:pic>
        <p:nvPicPr>
          <p:cNvPr id="36874" name="Picture 8" descr="C:\Documents and Settings\123\Рабочий стол\Новая папка\Halloween\030831diablotin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1071563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6" grpId="0"/>
      <p:bldP spid="22538" grpId="0"/>
      <p:bldP spid="225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870700" cy="102872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Анкетирование учеников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95288" y="1414667"/>
            <a:ext cx="696279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провели анкетирование среди учеников  класса  в  котором  я  учусь, наших родителей  и  учителей   с целью изучения представления о пользе и  возможных негативных последствиях использования жевательной резинки. В анкетировании участвовало 29  человек. Результаты анкетирования отражены в диаграммах.  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1450" y="3571876"/>
            <a:ext cx="38925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642918"/>
            <a:ext cx="6172200" cy="1894362"/>
          </a:xfrm>
        </p:spPr>
        <p:txBody>
          <a:bodyPr/>
          <a:lstStyle/>
          <a:p>
            <a:pPr>
              <a:defRPr/>
            </a:pPr>
            <a:r>
              <a:rPr lang="ru-RU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6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Диаграмма 20"/>
          <p:cNvGraphicFramePr/>
          <p:nvPr/>
        </p:nvGraphicFramePr>
        <p:xfrm>
          <a:off x="1142976" y="1357298"/>
          <a:ext cx="642942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Прямоугольник 21"/>
          <p:cNvSpPr/>
          <p:nvPr/>
        </p:nvSpPr>
        <p:spPr>
          <a:xfrm rot="10800000" flipV="1">
            <a:off x="2214546" y="6000768"/>
            <a:ext cx="3071832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Haettenschweiler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Диаграмма 2"/>
          <p:cNvGraphicFramePr>
            <a:graphicFrameLocks/>
          </p:cNvGraphicFramePr>
          <p:nvPr/>
        </p:nvGraphicFramePr>
        <p:xfrm>
          <a:off x="1142976" y="1214422"/>
          <a:ext cx="6667499" cy="4063996"/>
        </p:xfrm>
        <a:graphic>
          <a:graphicData uri="http://schemas.openxmlformats.org/presentationml/2006/ole">
            <p:oleObj spid="_x0000_s40962" r:id="rId3" imgW="6882981" imgH="470652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Диаграмма 1"/>
          <p:cNvGraphicFramePr>
            <a:graphicFrameLocks/>
          </p:cNvGraphicFramePr>
          <p:nvPr/>
        </p:nvGraphicFramePr>
        <p:xfrm>
          <a:off x="1071563" y="928688"/>
          <a:ext cx="6548437" cy="4532312"/>
        </p:xfrm>
        <a:graphic>
          <a:graphicData uri="http://schemas.openxmlformats.org/presentationml/2006/ole">
            <p:oleObj spid="_x0000_s41986" r:id="rId3" imgW="6547671" imgH="453581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Диаграмма 1"/>
          <p:cNvGraphicFramePr>
            <a:graphicFrameLocks/>
          </p:cNvGraphicFramePr>
          <p:nvPr/>
        </p:nvGraphicFramePr>
        <p:xfrm>
          <a:off x="1428728" y="1071546"/>
          <a:ext cx="6405586" cy="4389454"/>
        </p:xfrm>
        <a:graphic>
          <a:graphicData uri="http://schemas.openxmlformats.org/presentationml/2006/ole">
            <p:oleObj spid="_x0000_s43010" r:id="rId3" imgW="6096528" imgH="406638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0298" y="0"/>
            <a:ext cx="2673342" cy="1600201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cap="none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50825" y="1647059"/>
            <a:ext cx="835342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4926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Почему  люди  жуют  жевательную  резинку? Кто  изобрел  жвачку? Есть  ли  польза  в  жевательной  резинки? Что внутри жвачки? Негативные  последствия? И самое  главное: «Провести  опрос   на  тему- «Жевательная  резинка»  у  родителей, учителей и моего класса.</a:t>
            </a:r>
          </a:p>
          <a:p>
            <a:pPr indent="449263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 все  эти  вопросы  я  отвечу в  моей  работе.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857761"/>
            <a:ext cx="3313113" cy="170972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/>
        </p:nvGraphicFramePr>
        <p:xfrm>
          <a:off x="1071538" y="1071546"/>
          <a:ext cx="6548462" cy="4389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-142900"/>
            <a:ext cx="6172200" cy="1894362"/>
          </a:xfrm>
        </p:spPr>
        <p:txBody>
          <a:bodyPr/>
          <a:lstStyle/>
          <a:p>
            <a:pPr>
              <a:defRPr/>
            </a:pPr>
            <a:r>
              <a:rPr lang="ru-RU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Учителя</a:t>
            </a:r>
            <a:endParaRPr lang="ru-RU" sz="6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1"/>
          <p:cNvGraphicFramePr>
            <a:graphicFrameLocks/>
          </p:cNvGraphicFramePr>
          <p:nvPr/>
        </p:nvGraphicFramePr>
        <p:xfrm>
          <a:off x="1071563" y="1285875"/>
          <a:ext cx="6691312" cy="4429125"/>
        </p:xfrm>
        <a:graphic>
          <a:graphicData uri="http://schemas.openxmlformats.org/presentationml/2006/ole">
            <p:oleObj spid="_x0000_s1026" r:id="rId3" imgW="6687892" imgH="443217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Диаграмма 1"/>
          <p:cNvGraphicFramePr>
            <a:graphicFrameLocks/>
          </p:cNvGraphicFramePr>
          <p:nvPr/>
        </p:nvGraphicFramePr>
        <p:xfrm>
          <a:off x="571500" y="1285875"/>
          <a:ext cx="7643813" cy="4643438"/>
        </p:xfrm>
        <a:graphic>
          <a:graphicData uri="http://schemas.openxmlformats.org/presentationml/2006/ole">
            <p:oleObj spid="_x0000_s2050" name="Worksheet" r:id="rId3" imgW="6086517" imgH="391471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Диаграмма 2"/>
          <p:cNvGraphicFramePr>
            <a:graphicFrameLocks/>
          </p:cNvGraphicFramePr>
          <p:nvPr/>
        </p:nvGraphicFramePr>
        <p:xfrm>
          <a:off x="1000100" y="928670"/>
          <a:ext cx="6977062" cy="4603750"/>
        </p:xfrm>
        <a:graphic>
          <a:graphicData uri="http://schemas.openxmlformats.org/presentationml/2006/ole">
            <p:oleObj spid="_x0000_s3074" name="Worksheet" r:id="rId3" imgW="6096000" imgH="391471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Диаграмма 1"/>
          <p:cNvGraphicFramePr>
            <a:graphicFrameLocks/>
          </p:cNvGraphicFramePr>
          <p:nvPr/>
        </p:nvGraphicFramePr>
        <p:xfrm>
          <a:off x="1142976" y="1285860"/>
          <a:ext cx="6548438" cy="4246562"/>
        </p:xfrm>
        <a:graphic>
          <a:graphicData uri="http://schemas.openxmlformats.org/presentationml/2006/ole">
            <p:oleObj spid="_x0000_s4098" name="Worksheet" r:id="rId3" imgW="6553335" imgH="409569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Диаграмма 1"/>
          <p:cNvGraphicFramePr>
            <a:graphicFrameLocks/>
          </p:cNvGraphicFramePr>
          <p:nvPr/>
        </p:nvGraphicFramePr>
        <p:xfrm>
          <a:off x="1000125" y="928688"/>
          <a:ext cx="6619875" cy="4532312"/>
        </p:xfrm>
        <a:graphic>
          <a:graphicData uri="http://schemas.openxmlformats.org/presentationml/2006/ole">
            <p:oleObj spid="_x0000_s5122" r:id="rId3" imgW="6620830" imgH="453581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071678"/>
            <a:ext cx="458010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Ученики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F:\фотки\Beach\1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256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71604" y="135729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5638816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972072"/>
          </a:xfrm>
        </p:spPr>
        <p:txBody>
          <a:bodyPr/>
          <a:lstStyle/>
          <a:p>
            <a:pPr indent="4492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протяжении многих лет мы слышим споры на тему: вредная или полезная жевательная резинка. На сегодняшний день дети имеют только начальные представления о пользе употребления жевательной резинки и что очень важно - о возможных </a:t>
            </a:r>
            <a:r>
              <a:rPr lang="ru-RU" b="1" i="1" dirty="0" smtClean="0">
                <a:solidFill>
                  <a:srgbClr val="CC99FF"/>
                </a:solidFill>
                <a:latin typeface="Times New Roman" pitchFamily="18" charset="0"/>
                <a:cs typeface="Times New Roman" pitchFamily="18" charset="0"/>
              </a:rPr>
              <a:t>негативных последствиях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ее применения. </a:t>
            </a:r>
          </a:p>
          <a:p>
            <a:pPr indent="4492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мнению врачей – стоматологов этому  может быть способствует и крайне малое число отечественных научных исследований, посвященных изучению продуктов, предназначенных для жевания. А появляющиеся обзоры литературы не снимают остроты проблемы, так как практически не затрагивают отрицательного действия этих продуктов на организм. 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64513" name="Picture 1" descr="F:\фотки\Живность\Супер\Воробей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76300" cy="95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95288" y="1065322"/>
            <a:ext cx="792003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вывела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несколько правил, при соблюдении которых жевательная резинка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оказывает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наименьшее отрицательное влияние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организм человека: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8" name="Picture 8" descr="портит ли желудок жев рез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429132"/>
            <a:ext cx="3744913" cy="204152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68313" y="549275"/>
            <a:ext cx="79914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Жевательная резинка не должна содержать сахар.</a:t>
            </a:r>
          </a:p>
          <a:p>
            <a:pPr eaLnBrk="0" hangingPunct="0"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Жевать её надо только после еды в течение 20 минут.</a:t>
            </a:r>
          </a:p>
          <a:p>
            <a:pPr eaLnBrk="0" hangingPunct="0"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Недопустимо заглатывание  жевательной резинки.</a:t>
            </a:r>
          </a:p>
          <a:p>
            <a:pPr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Используемая жевательная резинка должна быть произведена известной фирмой, положительно зарекомендовавшей себя на рынке и строго следящей за качеством своей продукции.</a:t>
            </a:r>
          </a:p>
          <a:p>
            <a:pPr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Жевать жвачку следует аккуратно. Без демонстрации «спецэффектов», особенно если вы находитесь в общественных местах.</a:t>
            </a:r>
          </a:p>
        </p:txBody>
      </p:sp>
      <p:pic>
        <p:nvPicPr>
          <p:cNvPr id="26631" name="Picture 7" descr="в"/>
          <p:cNvPicPr>
            <a:picLocks noChangeAspect="1" noChangeArrowheads="1"/>
          </p:cNvPicPr>
          <p:nvPr/>
        </p:nvPicPr>
        <p:blipFill>
          <a:blip r:embed="rId2" cstate="print"/>
          <a:srcRect l="8397" t="17172" r="5057" b="2652"/>
          <a:stretch>
            <a:fillRect/>
          </a:stretch>
        </p:blipFill>
        <p:spPr bwMode="auto">
          <a:xfrm>
            <a:off x="323850" y="4292600"/>
            <a:ext cx="14398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JCA9IIWR8CAZNHISFCALKDLFRCA7KO5N4CA3IZCYWCAH08HWECAX3W3F6CA9XWZW4CA0HLIDMCA98L3CGCADK40JKCAPI5MLSCA0EWCKLCAGA0B3KCADDY3VOCAGG8DNXCAGZ8XBTCA8ZMOAHCA89A64SCAM845E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4005263"/>
            <a:ext cx="266700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0" descr="4CA3T2CEDCAB6MXH0CA4HD3HLCA037QYYCA3SLMA3CABXRIPZCAS0PW5VCA7A0ENLCA9Z6R9XCAZ92UAECAEO5YCICA90ZRLPCA7NO24PCA2LEUHSCA4I648YCAVPJ2DECATS7CKGCA64TFU7CAAOAUV7CAITXGC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724400"/>
            <a:ext cx="2659063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8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453188"/>
            <a:ext cx="1547812" cy="4048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dirty="0"/>
          </a:p>
        </p:txBody>
      </p:sp>
      <p:sp>
        <p:nvSpPr>
          <p:cNvPr id="49159" name="Text Box 12"/>
          <p:cNvSpPr txBox="1">
            <a:spLocks noChangeArrowheads="1"/>
          </p:cNvSpPr>
          <p:nvPr/>
        </p:nvSpPr>
        <p:spPr bwMode="auto">
          <a:xfrm>
            <a:off x="7740650" y="6553200"/>
            <a:ext cx="1692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hlinkClick r:id="rId5" action="ppaction://hlinksldjump"/>
              </a:rPr>
              <a:t>К содержанию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4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4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4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4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4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4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4313" y="808442"/>
            <a:ext cx="81438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Работая по теме исследования, я пришла к выводу, что  употребление жвачки не всегда служит профилактике стоматологических заболеваний и часто  наносит вред организму. Наша гипотеза о том, что жевательная резинка негативно влияет на здоровье детей подтвердилась, так как,  большинство  опрошенных  человек ответили, что жвачка  наносит  вред  желудку, полости рта. При употреблении ее в общественных местах с демонстрацией «спецэффектов», проявляется  незнание правил этики.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Данный материал можно использовать на уроках валеологии, этики, классных часах о здоровом образе жизни, родительских собраниях.</a:t>
            </a:r>
          </a:p>
        </p:txBody>
      </p:sp>
      <p:pic>
        <p:nvPicPr>
          <p:cNvPr id="27653" name="Picture 5" descr="04_zs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929192"/>
            <a:ext cx="2886071" cy="192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6237288"/>
            <a:ext cx="1692275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dirty="0"/>
          </a:p>
        </p:txBody>
      </p:sp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7632700" y="6381750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hlinkClick r:id="rId3" action="ppaction://hlinksldjump"/>
              </a:rPr>
              <a:t>К содержанию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89584" y="0"/>
            <a:ext cx="185409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341563" y="-365125"/>
            <a:ext cx="3381375" cy="1973263"/>
            <a:chOff x="1475" y="-230"/>
            <a:chExt cx="2130" cy="1243"/>
          </a:xfrm>
        </p:grpSpPr>
        <p:pic>
          <p:nvPicPr>
            <p:cNvPr id="552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75" y="-230"/>
              <a:ext cx="2131" cy="12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55299" name="Text Box 3"/>
            <p:cNvSpPr txBox="1">
              <a:spLocks noChangeArrowheads="1"/>
            </p:cNvSpPr>
            <p:nvPr/>
          </p:nvSpPr>
          <p:spPr bwMode="auto">
            <a:xfrm>
              <a:off x="1475" y="-230"/>
              <a:ext cx="2131" cy="124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50838" y="1540777"/>
            <a:ext cx="8469312" cy="29715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457200" indent="-457200">
              <a:lnSpc>
                <a:spcPct val="98000"/>
              </a:lnSpc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Times New Roman" pitchFamily="18" charset="0"/>
              </a:rPr>
              <a:t>Фестиваль исследовательских и творческих работ учащихся «Портфолио». Сборник описаний работ 2008/2009 учебный год М. «Первое сентября»</a:t>
            </a:r>
          </a:p>
          <a:p>
            <a:pPr>
              <a:lnSpc>
                <a:spcPct val="9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Times New Roman" pitchFamily="18" charset="0"/>
              </a:rPr>
              <a:t>Презентация «Orbit, Dirol, Stimorol ….. Нужна ли нам жевательная резинка? </a:t>
            </a:r>
          </a:p>
          <a:p>
            <a:pPr>
              <a:lnSpc>
                <a:spcPct val="9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Times New Roman" pitchFamily="18" charset="0"/>
              </a:rPr>
              <a:t>Автор: Андреева М.Е., 6 класс, МОУ Зуевская СОШ.</a:t>
            </a:r>
          </a:p>
          <a:p>
            <a:pPr marL="457200" indent="-457200">
              <a:lnSpc>
                <a:spcPct val="97000"/>
              </a:lnSpc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Times New Roman" pitchFamily="18" charset="0"/>
              </a:rPr>
              <a:t>А. Ликум «Всё обо всём». Энциклопедия для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ea typeface="DejaVu Sans" charset="0"/>
                <a:cs typeface="Times New Roman" pitchFamily="18" charset="0"/>
              </a:rPr>
              <a:t>детей. «Слово», АСТ. Москва 1995 года.</a:t>
            </a:r>
            <a:endParaRPr lang="en-GB" sz="2400" dirty="0">
              <a:solidFill>
                <a:srgbClr val="000000"/>
              </a:solidFill>
              <a:latin typeface="Times New Roman" pitchFamily="18" charset="0"/>
              <a:ea typeface="DejaVu Sans" charset="0"/>
              <a:cs typeface="Times New Roman" pitchFamily="18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5005396"/>
            <a:ext cx="3322637" cy="18526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5302" name="AutoShape 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172450" y="6381750"/>
            <a:ext cx="971550" cy="476250"/>
          </a:xfrm>
          <a:prstGeom prst="actionButtonHom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18" dur="2000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20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6" dur="2000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30" dur="2000"/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4286250"/>
            <a:ext cx="4143375" cy="1500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Исследовательскую  работу выполнила ученица 8 класса </a:t>
            </a:r>
            <a:r>
              <a:rPr lang="ru-RU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Сетдарова  Роза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714875" y="4000500"/>
            <a:ext cx="36750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2400" dirty="0">
                <a:latin typeface="+mn-lt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Руководитель исследовательской  работы учитель  математики </a:t>
            </a:r>
            <a:r>
              <a:rPr lang="ru-RU" sz="2400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Кондратьева  Раиса  Федоровна</a:t>
            </a:r>
          </a:p>
        </p:txBody>
      </p:sp>
      <p:pic>
        <p:nvPicPr>
          <p:cNvPr id="56324" name="Picture 8" descr="G:\SL274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714375"/>
            <a:ext cx="300037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7" name="Picture 7" descr="C:\Documents and Settings\Admin\Мои документы\Днюха РоЗЫ;)))\DSC04509hhf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571500"/>
            <a:ext cx="29289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243888" cy="1600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История появления жевательной резинки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23850" y="1824603"/>
            <a:ext cx="80645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Менее чем за 100 лет жевательная резинка стала одним из самых широко распространённых в мире пищевых товаров. Ныне на родине жевательной резинки, в США, продаётся более 100 сортов жвачки. </a:t>
            </a:r>
          </a:p>
        </p:txBody>
      </p:sp>
      <p:pic>
        <p:nvPicPr>
          <p:cNvPr id="9222" name="Picture 6" descr="когда изобрели жеват резин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929066"/>
            <a:ext cx="2466975" cy="2735262"/>
          </a:xfrm>
          <a:prstGeom prst="rect">
            <a:avLst/>
          </a:prstGeom>
          <a:noFill/>
          <a:ln w="57150">
            <a:solidFill>
              <a:srgbClr val="FF9933"/>
            </a:solidFill>
            <a:miter lim="800000"/>
            <a:headEnd/>
            <a:tailEnd/>
          </a:ln>
        </p:spPr>
      </p:pic>
      <p:pic>
        <p:nvPicPr>
          <p:cNvPr id="19461" name="Picture 7" descr="people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4672013"/>
            <a:ext cx="1871663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95288" y="623163"/>
            <a:ext cx="3887787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  далекие   времена,   когда   настоящих жевательных резинок еще не изготовляли,  люди жевали смолу деревьев, листья  и некоторые травы. Индейцы майя и некоторые  другие жители Центральной Америки жевали смолу дерева кау-чу. Надрезав кору, они собирали белый сок, вытекающий из-под нее. </a:t>
            </a:r>
          </a:p>
        </p:txBody>
      </p:sp>
      <p:pic>
        <p:nvPicPr>
          <p:cNvPr id="11270" name="Picture 6" descr="инд май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3375"/>
            <a:ext cx="2808287" cy="21177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71" name="Picture 7" descr="индейцы май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357694"/>
            <a:ext cx="3144837" cy="22002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003800" y="2955925"/>
            <a:ext cx="3455988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Через несколько минут он делался темным,   вязким,   тягучим.   В  таком виде его и употребляли как жвачку. Индейцы других племен, например, в Новой Англии, жевали еловую смолу, и колонисты, хлынувшие сюда из Европы, переняли у них эту привычку.</a:t>
            </a:r>
          </a:p>
          <a:p>
            <a:pPr eaLnBrk="0" hangingPunct="0">
              <a:spcBef>
                <a:spcPct val="5000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364163" y="2492375"/>
            <a:ext cx="2449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i="1" dirty="0">
                <a:solidFill>
                  <a:schemeClr val="tx2"/>
                </a:solidFill>
              </a:rPr>
              <a:t>Индейцы Майя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50825" y="621079"/>
            <a:ext cx="777716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нас во многих деревнях были умельцы, которые варили жвачку из березовой коры. Сварив густую пахнущую массу, они катали из нее отдельные комочки. Очень аппетитно выглядели эти темно-шоколадные комочки! А чтобы они не засыхали и не затвердевали, хозяйка держала их залитыми водой в посудине.</a:t>
            </a:r>
          </a:p>
        </p:txBody>
      </p:sp>
      <p:pic>
        <p:nvPicPr>
          <p:cNvPr id="12293" name="Picture 5" descr="бер к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071810"/>
            <a:ext cx="2368550" cy="3384550"/>
          </a:xfrm>
          <a:prstGeom prst="rect">
            <a:avLst/>
          </a:prstGeom>
          <a:noFill/>
          <a:ln w="38100">
            <a:pattFill prst="horzBrick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00438"/>
            <a:ext cx="242887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000372"/>
            <a:ext cx="242887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1" name="Picture 1" descr="F:\фотки\Живность\Супер\Пуся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2714620"/>
            <a:ext cx="116205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79388" y="396250"/>
            <a:ext cx="424815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1848 году лавочник Джон Кертис начал первым в мире производить жвачку – он просто расфасовывал в бумажки кусочки смолы. Позднее для этой цели он стал использовать дешёвый парафин, в который для придания приятного запаха добавлялись специи. Но его продукт не выдерживал длительного хранения. </a:t>
            </a:r>
          </a:p>
          <a:p>
            <a:pPr indent="449263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211638" y="2852738"/>
            <a:ext cx="4392612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Настоящая жевательная резинка была изобретена в 1869 году мексиканским генералом Антонио Лопес де Санта Анна. Ему помогал изобретатель Томас Адамс, который в 1871 году создал первую машину по производству жевательной резинки.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 теперь  без  преувеличения можно сказать, что жевательную резинку жует весь мир.</a:t>
            </a:r>
          </a:p>
          <a:p>
            <a:pPr>
              <a:spcBef>
                <a:spcPct val="5000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1" name="Picture 9" descr="мексикан генер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88913"/>
            <a:ext cx="2159000" cy="25701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443663" y="1412875"/>
            <a:ext cx="2124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Мексиканский генерал Антонио Лопес де Санта Анна</a:t>
            </a:r>
          </a:p>
        </p:txBody>
      </p:sp>
      <p:sp>
        <p:nvSpPr>
          <p:cNvPr id="22535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381750"/>
            <a:ext cx="1403350" cy="4762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dirty="0"/>
          </a:p>
        </p:txBody>
      </p:sp>
      <p:sp>
        <p:nvSpPr>
          <p:cNvPr id="22536" name="Text Box 13"/>
          <p:cNvSpPr txBox="1">
            <a:spLocks noChangeArrowheads="1"/>
          </p:cNvSpPr>
          <p:nvPr/>
        </p:nvSpPr>
        <p:spPr bwMode="auto">
          <a:xfrm>
            <a:off x="7740650" y="6453188"/>
            <a:ext cx="1619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>
                <a:hlinkClick r:id="rId3" action="ppaction://hlinksldjump"/>
              </a:rPr>
              <a:t>К содержанию</a:t>
            </a:r>
            <a:endParaRPr lang="ru-RU" sz="1400" dirty="0"/>
          </a:p>
        </p:txBody>
      </p:sp>
      <p:pic>
        <p:nvPicPr>
          <p:cNvPr id="60417" name="Picture 1" descr="F:\фотки\Beach\DIN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286256"/>
            <a:ext cx="17145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Основной  состав  жевательной  резинки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C:\Documents and Settings\123\Рабочий стол\Новая папка\co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285992"/>
            <a:ext cx="16256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  <a:fontScheme name="Эркер">
    <a:majorFont>
      <a:latin typeface="Century Schoolbook"/>
      <a:ea typeface=""/>
      <a:cs typeface=""/>
      <a:font script="Jpan" typeface="ＭＳ Ｐ明朝"/>
      <a:font script="Hang" typeface="휴먼매직체"/>
      <a:font script="Hans" typeface="华文楷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entury Schoolbook"/>
      <a:ea typeface=""/>
      <a:cs typeface=""/>
      <a:font script="Jpan" typeface="ＭＳ Ｐ明朝"/>
      <a:font script="Hang" typeface="휴먼매직체"/>
      <a:font script="Hans" typeface="宋体"/>
      <a:font script="Hant" typeface="新細明體"/>
      <a:font script="Arab" typeface="Times New Roman"/>
      <a:font script="Hebr" typeface="Times New Roman"/>
      <a:font script="Thai" typeface="Kodchiang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Эркер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60000"/>
            </a:schemeClr>
          </a:gs>
          <a:gs pos="30000">
            <a:schemeClr val="phClr">
              <a:tint val="38000"/>
              <a:satMod val="260000"/>
            </a:schemeClr>
          </a:gs>
          <a:gs pos="75000">
            <a:schemeClr val="phClr">
              <a:tint val="55000"/>
              <a:satMod val="255000"/>
            </a:schemeClr>
          </a:gs>
          <a:gs pos="100000">
            <a:schemeClr val="phClr">
              <a:tint val="70000"/>
              <a:satMod val="255000"/>
            </a:schemeClr>
          </a:gs>
        </a:gsLst>
        <a:path path="circle">
          <a:fillToRect l="5000" t="100000" r="120000" b="10000"/>
        </a:path>
      </a:gradFill>
      <a:gradFill rotWithShape="1">
        <a:gsLst>
          <a:gs pos="0">
            <a:schemeClr val="phClr">
              <a:shade val="63000"/>
              <a:satMod val="165000"/>
            </a:schemeClr>
          </a:gs>
          <a:gs pos="30000">
            <a:schemeClr val="phClr">
              <a:shade val="58000"/>
              <a:satMod val="165000"/>
            </a:schemeClr>
          </a:gs>
          <a:gs pos="75000">
            <a:schemeClr val="phClr">
              <a:shade val="30000"/>
              <a:satMod val="175000"/>
            </a:schemeClr>
          </a:gs>
          <a:gs pos="100000">
            <a:schemeClr val="phClr">
              <a:shade val="15000"/>
              <a:satMod val="175000"/>
            </a:schemeClr>
          </a:gs>
        </a:gsLst>
        <a:path path="circle">
          <a:fillToRect l="5000" t="100000" r="120000" b="10000"/>
        </a:path>
      </a:gradFill>
    </a:fillStyleLst>
    <a:lnStyleLst>
      <a:ln w="12700" cap="flat" cmpd="sng" algn="ctr">
        <a:solidFill>
          <a:schemeClr val="phClr">
            <a:shade val="70000"/>
            <a:satMod val="15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49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</a:effectStyle>
      <a:effectStyle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0"/>
          </a:lightRig>
        </a:scene3d>
        <a:sp3d>
          <a:bevelT w="47625" h="69850"/>
          <a:contourClr>
            <a:schemeClr val="lt1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58000"/>
              <a:satMod val="125000"/>
            </a:schemeClr>
          </a:gs>
          <a:gs pos="40000">
            <a:schemeClr val="phClr">
              <a:tint val="90000"/>
              <a:shade val="90000"/>
              <a:satMod val="120000"/>
            </a:schemeClr>
          </a:gs>
          <a:gs pos="100000">
            <a:schemeClr val="phClr">
              <a:tint val="5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1000"/>
            </a:schemeClr>
          </a:duotone>
        </a:blip>
        <a:tile tx="0" ty="0" sx="40000" sy="50000" flip="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1074</TotalTime>
  <Words>1496</Words>
  <Application>Microsoft Office PowerPoint</Application>
  <PresentationFormat>Экран (4:3)</PresentationFormat>
  <Paragraphs>107</Paragraphs>
  <Slides>47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47</vt:i4>
      </vt:variant>
    </vt:vector>
  </HeadingPairs>
  <TitlesOfParts>
    <vt:vector size="50" baseType="lpstr">
      <vt:lpstr>Эркер</vt:lpstr>
      <vt:lpstr>Лист Microsoft Office Excel 97-2003</vt:lpstr>
      <vt:lpstr>Worksheet</vt:lpstr>
      <vt:lpstr>Слайд 1</vt:lpstr>
      <vt:lpstr> Оглавление </vt:lpstr>
      <vt:lpstr>Цель</vt:lpstr>
      <vt:lpstr>Введение</vt:lpstr>
      <vt:lpstr>История появления жевательной резинки</vt:lpstr>
      <vt:lpstr>Слайд 6</vt:lpstr>
      <vt:lpstr>Слайд 7</vt:lpstr>
      <vt:lpstr>Слайд 8</vt:lpstr>
      <vt:lpstr>Основной  состав  жевательной  резинки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Полезные свойства жевательной резинки </vt:lpstr>
      <vt:lpstr>Слайд 19</vt:lpstr>
      <vt:lpstr>Почему  люди  жуют?</vt:lpstr>
      <vt:lpstr>Негативное влияние жевательной резинки </vt:lpstr>
      <vt:lpstr>Слайд 22</vt:lpstr>
      <vt:lpstr>Слайд 23</vt:lpstr>
      <vt:lpstr>Анкетирование учеников </vt:lpstr>
      <vt:lpstr>родители</vt:lpstr>
      <vt:lpstr>Слайд 26</vt:lpstr>
      <vt:lpstr>Слайд 27</vt:lpstr>
      <vt:lpstr>Слайд 28</vt:lpstr>
      <vt:lpstr>Слайд 29</vt:lpstr>
      <vt:lpstr>Слайд 30</vt:lpstr>
      <vt:lpstr>Учителя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Company>*-**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Нужна ли нам жевательная резинка?</dc:title>
  <dc:creator>***</dc:creator>
  <cp:lastModifiedBy>Admin</cp:lastModifiedBy>
  <cp:revision>73</cp:revision>
  <dcterms:created xsi:type="dcterms:W3CDTF">2008-03-31T16:42:13Z</dcterms:created>
  <dcterms:modified xsi:type="dcterms:W3CDTF">2011-01-24T04:05:19Z</dcterms:modified>
</cp:coreProperties>
</file>